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9"/>
  </p:notesMasterIdLst>
  <p:sldIdLst>
    <p:sldId id="520" r:id="rId2"/>
    <p:sldId id="258" r:id="rId3"/>
    <p:sldId id="706" r:id="rId4"/>
    <p:sldId id="707" r:id="rId5"/>
    <p:sldId id="275" r:id="rId6"/>
    <p:sldId id="749" r:id="rId7"/>
    <p:sldId id="713" r:id="rId8"/>
    <p:sldId id="750" r:id="rId9"/>
    <p:sldId id="726" r:id="rId10"/>
    <p:sldId id="727" r:id="rId11"/>
    <p:sldId id="745" r:id="rId12"/>
    <p:sldId id="758" r:id="rId13"/>
    <p:sldId id="751" r:id="rId14"/>
    <p:sldId id="283" r:id="rId15"/>
    <p:sldId id="760" r:id="rId16"/>
    <p:sldId id="761" r:id="rId17"/>
    <p:sldId id="294" r:id="rId18"/>
    <p:sldId id="746" r:id="rId19"/>
    <p:sldId id="731" r:id="rId20"/>
    <p:sldId id="732" r:id="rId21"/>
    <p:sldId id="756" r:id="rId22"/>
    <p:sldId id="753" r:id="rId23"/>
    <p:sldId id="762" r:id="rId24"/>
    <p:sldId id="754" r:id="rId25"/>
    <p:sldId id="763" r:id="rId26"/>
    <p:sldId id="765" r:id="rId27"/>
    <p:sldId id="764" r:id="rId28"/>
    <p:sldId id="747" r:id="rId29"/>
    <p:sldId id="743" r:id="rId30"/>
    <p:sldId id="292" r:id="rId31"/>
    <p:sldId id="766" r:id="rId32"/>
    <p:sldId id="714" r:id="rId33"/>
    <p:sldId id="767" r:id="rId34"/>
    <p:sldId id="770" r:id="rId35"/>
    <p:sldId id="771" r:id="rId36"/>
    <p:sldId id="772" r:id="rId37"/>
    <p:sldId id="773" r:id="rId38"/>
    <p:sldId id="774" r:id="rId39"/>
    <p:sldId id="775" r:id="rId40"/>
    <p:sldId id="776" r:id="rId41"/>
    <p:sldId id="289" r:id="rId42"/>
    <p:sldId id="779" r:id="rId43"/>
    <p:sldId id="781" r:id="rId44"/>
    <p:sldId id="780" r:id="rId45"/>
    <p:sldId id="290" r:id="rId46"/>
    <p:sldId id="291" r:id="rId47"/>
    <p:sldId id="784" r:id="rId48"/>
    <p:sldId id="783" r:id="rId49"/>
    <p:sldId id="757" r:id="rId50"/>
    <p:sldId id="288" r:id="rId51"/>
    <p:sldId id="787" r:id="rId52"/>
    <p:sldId id="748" r:id="rId53"/>
    <p:sldId id="514" r:id="rId54"/>
    <p:sldId id="525" r:id="rId55"/>
    <p:sldId id="521" r:id="rId56"/>
    <p:sldId id="522" r:id="rId57"/>
    <p:sldId id="516" r:id="rId58"/>
    <p:sldId id="524" r:id="rId59"/>
    <p:sldId id="517" r:id="rId60"/>
    <p:sldId id="518" r:id="rId61"/>
    <p:sldId id="778" r:id="rId62"/>
    <p:sldId id="788" r:id="rId63"/>
    <p:sldId id="789" r:id="rId64"/>
    <p:sldId id="790" r:id="rId65"/>
    <p:sldId id="791" r:id="rId66"/>
    <p:sldId id="777" r:id="rId67"/>
    <p:sldId id="293" r:id="rId68"/>
  </p:sldIdLst>
  <p:sldSz cx="18288000" cy="10287000"/>
  <p:notesSz cx="6858000" cy="9144000"/>
  <p:embeddedFontLst>
    <p:embeddedFont>
      <p:font typeface="Calibri" panose="020F0502020204030204" pitchFamily="34" charset="0"/>
      <p:regular r:id="rId70"/>
      <p:bold r:id="rId71"/>
      <p:italic r:id="rId72"/>
      <p:boldItalic r:id="rId73"/>
    </p:embeddedFont>
    <p:embeddedFont>
      <p:font typeface="Canva Sans Display" panose="020B0604020202020204" charset="0"/>
      <p:regular r:id="rId74"/>
    </p:embeddedFont>
    <p:embeddedFont>
      <p:font typeface="Montserrat" panose="00000500000000000000" pitchFamily="2" charset="0"/>
      <p:regular r:id="rId75"/>
      <p:bold r:id="rId76"/>
      <p:italic r:id="rId77"/>
      <p:boldItalic r:id="rId7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E9F17B-B8A6-47F3-A4AE-45A6BBE60735}" v="163" dt="2023-11-02T05:31:17.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0" d="100"/>
          <a:sy n="60" d="100"/>
        </p:scale>
        <p:origin x="370"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59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5.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3.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1.fntdata"/><Relationship Id="rId75" Type="http://schemas.openxmlformats.org/officeDocument/2006/relationships/font" Target="fonts/font6.fntdata"/><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font" Target="fonts/font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8DF7A-FB29-48A2-9384-AE273C96B3BB}" type="datetimeFigureOut">
              <a:rPr lang="en-US" smtClean="0"/>
              <a:t>11/11/2023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3870DE-724B-431E-92C8-2B9203DBA11A}" type="slidenum">
              <a:rPr lang="en-US" smtClean="0"/>
              <a:t>‹#›</a:t>
            </a:fld>
            <a:endParaRPr lang="en-US"/>
          </a:p>
        </p:txBody>
      </p:sp>
    </p:spTree>
    <p:extLst>
      <p:ext uri="{BB962C8B-B14F-4D97-AF65-F5344CB8AC3E}">
        <p14:creationId xmlns:p14="http://schemas.microsoft.com/office/powerpoint/2010/main" val="3517440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870DE-724B-431E-92C8-2B9203DBA11A}" type="slidenum">
              <a:rPr lang="en-US" smtClean="0"/>
              <a:t>25</a:t>
            </a:fld>
            <a:endParaRPr lang="en-US"/>
          </a:p>
        </p:txBody>
      </p:sp>
    </p:spTree>
    <p:extLst>
      <p:ext uri="{BB962C8B-B14F-4D97-AF65-F5344CB8AC3E}">
        <p14:creationId xmlns:p14="http://schemas.microsoft.com/office/powerpoint/2010/main" val="4105156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870DE-724B-431E-92C8-2B9203DBA11A}" type="slidenum">
              <a:rPr lang="en-US" smtClean="0"/>
              <a:t>26</a:t>
            </a:fld>
            <a:endParaRPr lang="en-US"/>
          </a:p>
        </p:txBody>
      </p:sp>
    </p:spTree>
    <p:extLst>
      <p:ext uri="{BB962C8B-B14F-4D97-AF65-F5344CB8AC3E}">
        <p14:creationId xmlns:p14="http://schemas.microsoft.com/office/powerpoint/2010/main" val="1727764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870DE-724B-431E-92C8-2B9203DBA11A}" type="slidenum">
              <a:rPr lang="en-US" smtClean="0"/>
              <a:t>27</a:t>
            </a:fld>
            <a:endParaRPr lang="en-US"/>
          </a:p>
        </p:txBody>
      </p:sp>
    </p:spTree>
    <p:extLst>
      <p:ext uri="{BB962C8B-B14F-4D97-AF65-F5344CB8AC3E}">
        <p14:creationId xmlns:p14="http://schemas.microsoft.com/office/powerpoint/2010/main" val="1078462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2.svg"/></Relationships>
</file>

<file path=ppt/slides/_rels/slide2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1.png"/><Relationship Id="rId4" Type="http://schemas.openxmlformats.org/officeDocument/2006/relationships/image" Target="../media/image2.svg"/></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2.sv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986659" y="6406804"/>
            <a:ext cx="8623815" cy="6029"/>
          </a:xfrm>
          <a:prstGeom prst="line">
            <a:avLst/>
          </a:prstGeom>
          <a:ln w="142875" cap="flat">
            <a:solidFill>
              <a:srgbClr val="0B3A7F"/>
            </a:solidFill>
            <a:prstDash val="solid"/>
            <a:headEnd type="none" w="sm" len="sm"/>
            <a:tailEnd type="none" w="sm" len="sm"/>
          </a:ln>
        </p:spPr>
        <p:txBody>
          <a:bodyPr/>
          <a:lstStyle/>
          <a:p>
            <a:endParaRPr lang="en-US"/>
          </a:p>
        </p:txBody>
      </p:sp>
      <p:sp>
        <p:nvSpPr>
          <p:cNvPr id="5" name="TextBox 5"/>
          <p:cNvSpPr txBox="1"/>
          <p:nvPr/>
        </p:nvSpPr>
        <p:spPr>
          <a:xfrm>
            <a:off x="1132067" y="-653500"/>
            <a:ext cx="16846811" cy="2873351"/>
          </a:xfrm>
          <a:prstGeom prst="rect">
            <a:avLst/>
          </a:prstGeom>
        </p:spPr>
        <p:txBody>
          <a:bodyPr lIns="0" tIns="0" rIns="0" bIns="0" rtlCol="0" anchor="t">
            <a:spAutoFit/>
          </a:bodyPr>
          <a:lstStyle/>
          <a:p>
            <a:pPr>
              <a:lnSpc>
                <a:spcPts val="5603"/>
              </a:lnSpc>
            </a:pPr>
            <a:r>
              <a:rPr lang="en-US" sz="4113" spc="-41" dirty="0">
                <a:solidFill>
                  <a:srgbClr val="FFFFFF"/>
                </a:solidFill>
                <a:latin typeface="Montserrat"/>
              </a:rPr>
              <a:t>1</a:t>
            </a:r>
          </a:p>
          <a:p>
            <a:pPr algn="just">
              <a:lnSpc>
                <a:spcPts val="8717"/>
              </a:lnSpc>
            </a:pPr>
            <a:r>
              <a:rPr lang="en-US" sz="6399" spc="-63" dirty="0">
                <a:solidFill>
                  <a:srgbClr val="0B3A7F"/>
                </a:solidFill>
                <a:latin typeface="Montserrat"/>
              </a:rPr>
              <a:t>WHONET Training Course Modules</a:t>
            </a:r>
          </a:p>
          <a:p>
            <a:pPr algn="just">
              <a:lnSpc>
                <a:spcPts val="8717"/>
              </a:lnSpc>
            </a:pPr>
            <a:r>
              <a:rPr lang="en-US" sz="6399" spc="-63" dirty="0">
                <a:solidFill>
                  <a:srgbClr val="0B3A7F"/>
                </a:solidFill>
                <a:latin typeface="Montserrat"/>
              </a:rPr>
              <a:t>Required modules</a:t>
            </a:r>
          </a:p>
        </p:txBody>
      </p:sp>
      <p:sp>
        <p:nvSpPr>
          <p:cNvPr id="6" name="TextBox 6"/>
          <p:cNvSpPr txBox="1"/>
          <p:nvPr/>
        </p:nvSpPr>
        <p:spPr>
          <a:xfrm>
            <a:off x="1840083" y="2664989"/>
            <a:ext cx="14378487" cy="5699637"/>
          </a:xfrm>
          <a:prstGeom prst="rect">
            <a:avLst/>
          </a:prstGeom>
        </p:spPr>
        <p:txBody>
          <a:bodyPr wrap="square" lIns="0" tIns="0" rIns="0" bIns="0" rtlCol="0" anchor="t">
            <a:spAutoFit/>
          </a:bodyPr>
          <a:lstStyle/>
          <a:p>
            <a:pPr marL="1114425" indent="-1114425">
              <a:lnSpc>
                <a:spcPts val="7481"/>
              </a:lnSpc>
              <a:buAutoNum type="arabicPeriod"/>
            </a:pPr>
            <a:r>
              <a:rPr lang="en-US" sz="5343" spc="-53" dirty="0">
                <a:solidFill>
                  <a:srgbClr val="0D8815"/>
                </a:solidFill>
                <a:latin typeface="Montserrat"/>
              </a:rPr>
              <a:t>Introduction to WHONET</a:t>
            </a:r>
          </a:p>
          <a:p>
            <a:pPr marL="1114425" indent="-1114425">
              <a:lnSpc>
                <a:spcPts val="7481"/>
              </a:lnSpc>
              <a:buAutoNum type="arabicPeriod"/>
            </a:pPr>
            <a:r>
              <a:rPr lang="en-US" sz="5343" spc="-53" dirty="0">
                <a:solidFill>
                  <a:srgbClr val="0D8815"/>
                </a:solidFill>
                <a:latin typeface="Montserrat"/>
              </a:rPr>
              <a:t>Laboratory configuration</a:t>
            </a:r>
          </a:p>
          <a:p>
            <a:pPr marL="1114425" indent="-1114425">
              <a:lnSpc>
                <a:spcPts val="7481"/>
              </a:lnSpc>
              <a:buAutoNum type="arabicPeriod"/>
            </a:pPr>
            <a:r>
              <a:rPr lang="en-US" sz="5343" spc="-53" dirty="0">
                <a:solidFill>
                  <a:srgbClr val="0D8815"/>
                </a:solidFill>
                <a:latin typeface="Montserrat"/>
              </a:rPr>
              <a:t>Data entry</a:t>
            </a:r>
          </a:p>
          <a:p>
            <a:pPr marL="1114425" indent="-1114425">
              <a:lnSpc>
                <a:spcPts val="7481"/>
              </a:lnSpc>
              <a:buAutoNum type="arabicPeriod"/>
            </a:pPr>
            <a:r>
              <a:rPr lang="en-US" sz="5343" b="1" spc="-53" dirty="0">
                <a:solidFill>
                  <a:srgbClr val="0D8815"/>
                </a:solidFill>
                <a:latin typeface="Montserrat"/>
              </a:rPr>
              <a:t>Data analysis – Overview</a:t>
            </a:r>
          </a:p>
          <a:p>
            <a:pPr marL="1114425" indent="-1114425">
              <a:lnSpc>
                <a:spcPts val="7481"/>
              </a:lnSpc>
              <a:buAutoNum type="arabicPeriod"/>
            </a:pPr>
            <a:r>
              <a:rPr lang="en-US" sz="5343" spc="-53" dirty="0">
                <a:solidFill>
                  <a:srgbClr val="0D8815"/>
                </a:solidFill>
                <a:latin typeface="Montserrat"/>
              </a:rPr>
              <a:t>Data analysis – Interactive analysis</a:t>
            </a:r>
          </a:p>
          <a:p>
            <a:pPr marL="1114425" indent="-1114425">
              <a:lnSpc>
                <a:spcPts val="7481"/>
              </a:lnSpc>
              <a:buAutoNum type="arabicPeriod"/>
            </a:pPr>
            <a:r>
              <a:rPr lang="en-US" sz="5343" spc="-53" dirty="0">
                <a:solidFill>
                  <a:srgbClr val="0D8815"/>
                </a:solidFill>
                <a:latin typeface="Montserrat"/>
              </a:rPr>
              <a:t>Data analysis – Quick analysis</a:t>
            </a:r>
          </a:p>
        </p:txBody>
      </p:sp>
      <p:grpSp>
        <p:nvGrpSpPr>
          <p:cNvPr id="14" name="Group 13">
            <a:extLst>
              <a:ext uri="{FF2B5EF4-FFF2-40B4-BE49-F238E27FC236}">
                <a16:creationId xmlns:a16="http://schemas.microsoft.com/office/drawing/2014/main" id="{AFAB6FE8-1AC7-5A89-90B0-C8CC78F6F93B}"/>
              </a:ext>
            </a:extLst>
          </p:cNvPr>
          <p:cNvGrpSpPr/>
          <p:nvPr/>
        </p:nvGrpSpPr>
        <p:grpSpPr>
          <a:xfrm>
            <a:off x="110444" y="109176"/>
            <a:ext cx="882162" cy="895461"/>
            <a:chOff x="97692" y="88826"/>
            <a:chExt cx="588108" cy="596974"/>
          </a:xfrm>
        </p:grpSpPr>
        <p:sp>
          <p:nvSpPr>
            <p:cNvPr id="4" name="Freeform 4"/>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sp>
          <p:nvSpPr>
            <p:cNvPr id="13" name="TextBox 13"/>
            <p:cNvSpPr txBox="1"/>
            <p:nvPr/>
          </p:nvSpPr>
          <p:spPr>
            <a:xfrm>
              <a:off x="184076" y="88826"/>
              <a:ext cx="415341" cy="507575"/>
            </a:xfrm>
            <a:prstGeom prst="rect">
              <a:avLst/>
            </a:prstGeom>
          </p:spPr>
          <p:txBody>
            <a:bodyPr lIns="0" tIns="0" rIns="0" bIns="0" rtlCol="0" anchor="t">
              <a:spAutoFit/>
            </a:bodyPr>
            <a:lstStyle/>
            <a:p>
              <a:pPr algn="ctr">
                <a:lnSpc>
                  <a:spcPts val="6459"/>
                </a:lnSpc>
              </a:pPr>
              <a:r>
                <a:rPr lang="en-US" sz="4113" spc="-102" dirty="0">
                  <a:solidFill>
                    <a:srgbClr val="FFFFFF"/>
                  </a:solidFill>
                  <a:latin typeface="Canva Sans Display"/>
                </a:rPr>
                <a:t>1</a:t>
              </a:r>
            </a:p>
          </p:txBody>
        </p:sp>
      </p:grpSp>
    </p:spTree>
    <p:extLst>
      <p:ext uri="{BB962C8B-B14F-4D97-AF65-F5344CB8AC3E}">
        <p14:creationId xmlns:p14="http://schemas.microsoft.com/office/powerpoint/2010/main" val="2325491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01027F3-68A6-A954-394B-5FA5D6460316}"/>
              </a:ext>
            </a:extLst>
          </p:cNvPr>
          <p:cNvPicPr>
            <a:picLocks noChangeAspect="1"/>
          </p:cNvPicPr>
          <p:nvPr/>
        </p:nvPicPr>
        <p:blipFill>
          <a:blip r:embed="rId2"/>
          <a:stretch>
            <a:fillRect/>
          </a:stretch>
        </p:blipFill>
        <p:spPr>
          <a:xfrm>
            <a:off x="3552825" y="2543175"/>
            <a:ext cx="10163175" cy="6562725"/>
          </a:xfrm>
          <a:prstGeom prst="rect">
            <a:avLst/>
          </a:prstGeom>
        </p:spPr>
      </p:pic>
      <p:grpSp>
        <p:nvGrpSpPr>
          <p:cNvPr id="2" name="Group 2"/>
          <p:cNvGrpSpPr/>
          <p:nvPr/>
        </p:nvGrpSpPr>
        <p:grpSpPr>
          <a:xfrm>
            <a:off x="146538" y="146538"/>
            <a:ext cx="882162" cy="88216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7" name="TextBox 7"/>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
        <p:nvSpPr>
          <p:cNvPr id="8" name="TextBox 8"/>
          <p:cNvSpPr txBox="1"/>
          <p:nvPr/>
        </p:nvSpPr>
        <p:spPr>
          <a:xfrm>
            <a:off x="2199979" y="974338"/>
            <a:ext cx="11913776" cy="963930"/>
          </a:xfrm>
          <a:prstGeom prst="rect">
            <a:avLst/>
          </a:prstGeom>
        </p:spPr>
        <p:txBody>
          <a:bodyPr lIns="0" tIns="0" rIns="0" bIns="0" rtlCol="0" anchor="t">
            <a:spAutoFit/>
          </a:bodyPr>
          <a:lstStyle/>
          <a:p>
            <a:pPr algn="l">
              <a:lnSpc>
                <a:spcPts val="8400"/>
              </a:lnSpc>
            </a:pPr>
            <a:r>
              <a:rPr lang="en-US" sz="4200" spc="-105" dirty="0">
                <a:solidFill>
                  <a:srgbClr val="0B3A7F"/>
                </a:solidFill>
                <a:latin typeface="Canva Sans Display"/>
              </a:rPr>
              <a:t>You can also search for the organism</a:t>
            </a:r>
          </a:p>
        </p:txBody>
      </p:sp>
      <p:sp>
        <p:nvSpPr>
          <p:cNvPr id="11" name="TextBox 11"/>
          <p:cNvSpPr txBox="1"/>
          <p:nvPr/>
        </p:nvSpPr>
        <p:spPr>
          <a:xfrm>
            <a:off x="1905000" y="-426091"/>
            <a:ext cx="14789865" cy="1454791"/>
          </a:xfrm>
          <a:prstGeom prst="rect">
            <a:avLst/>
          </a:prstGeom>
        </p:spPr>
        <p:txBody>
          <a:bodyPr wrap="square" lIns="0" tIns="0" rIns="0" bIns="0" rtlCol="0" anchor="t">
            <a:spAutoFit/>
          </a:bodyPr>
          <a:lstStyle/>
          <a:p>
            <a:pPr>
              <a:lnSpc>
                <a:spcPts val="12799"/>
              </a:lnSpc>
              <a:spcBef>
                <a:spcPct val="0"/>
              </a:spcBef>
            </a:pPr>
            <a:r>
              <a:rPr lang="en-US" sz="6160" spc="-159" dirty="0">
                <a:solidFill>
                  <a:srgbClr val="0B3A7F"/>
                </a:solidFill>
                <a:latin typeface="Montserrat" panose="00000500000000000000" pitchFamily="2" charset="0"/>
              </a:rPr>
              <a:t>Searching for an organism</a:t>
            </a:r>
          </a:p>
        </p:txBody>
      </p:sp>
      <p:grpSp>
        <p:nvGrpSpPr>
          <p:cNvPr id="12" name="Group 12"/>
          <p:cNvGrpSpPr/>
          <p:nvPr/>
        </p:nvGrpSpPr>
        <p:grpSpPr>
          <a:xfrm>
            <a:off x="1028700" y="1270634"/>
            <a:ext cx="771999" cy="771999"/>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p>
          </p:txBody>
        </p:sp>
      </p:grpSp>
      <p:sp>
        <p:nvSpPr>
          <p:cNvPr id="14" name="TextBox 14"/>
          <p:cNvSpPr txBox="1"/>
          <p:nvPr/>
        </p:nvSpPr>
        <p:spPr>
          <a:xfrm>
            <a:off x="1142094" y="1260203"/>
            <a:ext cx="545211" cy="669036"/>
          </a:xfrm>
          <a:prstGeom prst="rect">
            <a:avLst/>
          </a:prstGeom>
        </p:spPr>
        <p:txBody>
          <a:bodyPr lIns="0" tIns="0" rIns="0" bIns="0" rtlCol="0" anchor="t">
            <a:spAutoFit/>
          </a:bodyPr>
          <a:lstStyle/>
          <a:p>
            <a:pPr algn="ctr">
              <a:lnSpc>
                <a:spcPts val="5652"/>
              </a:lnSpc>
            </a:pPr>
            <a:r>
              <a:rPr lang="en-US" sz="3600" spc="-89">
                <a:solidFill>
                  <a:srgbClr val="FFFFFF"/>
                </a:solidFill>
                <a:latin typeface="Canva Sans Display"/>
              </a:rPr>
              <a:t>A</a:t>
            </a:r>
          </a:p>
        </p:txBody>
      </p:sp>
      <p:sp>
        <p:nvSpPr>
          <p:cNvPr id="17" name="Rectangle: Rounded Corners 16">
            <a:extLst>
              <a:ext uri="{FF2B5EF4-FFF2-40B4-BE49-F238E27FC236}">
                <a16:creationId xmlns:a16="http://schemas.microsoft.com/office/drawing/2014/main" id="{05B6F3EB-6017-C35D-CB98-4A1CA163B4C3}"/>
              </a:ext>
            </a:extLst>
          </p:cNvPr>
          <p:cNvSpPr/>
          <p:nvPr/>
        </p:nvSpPr>
        <p:spPr>
          <a:xfrm>
            <a:off x="3581400" y="8553799"/>
            <a:ext cx="2945301" cy="4378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9046300"/>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6538" y="146538"/>
            <a:ext cx="882162" cy="88216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7" name="TextBox 7"/>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
        <p:nvSpPr>
          <p:cNvPr id="11" name="TextBox 11"/>
          <p:cNvSpPr txBox="1"/>
          <p:nvPr/>
        </p:nvSpPr>
        <p:spPr>
          <a:xfrm>
            <a:off x="2180151" y="-195516"/>
            <a:ext cx="15268237" cy="1426288"/>
          </a:xfrm>
          <a:prstGeom prst="rect">
            <a:avLst/>
          </a:prstGeom>
        </p:spPr>
        <p:txBody>
          <a:bodyPr wrap="square" lIns="0" tIns="0" rIns="0" bIns="0" rtlCol="0" anchor="t">
            <a:spAutoFit/>
          </a:bodyPr>
          <a:lstStyle/>
          <a:p>
            <a:pPr>
              <a:lnSpc>
                <a:spcPts val="12799"/>
              </a:lnSpc>
              <a:spcBef>
                <a:spcPct val="0"/>
              </a:spcBef>
            </a:pPr>
            <a:r>
              <a:rPr lang="en-US" sz="6160" spc="-159" dirty="0">
                <a:solidFill>
                  <a:srgbClr val="0B3A7F"/>
                </a:solidFill>
                <a:latin typeface="Montserrat" panose="00000500000000000000" pitchFamily="2" charset="0"/>
              </a:rPr>
              <a:t>Select a group of organisms</a:t>
            </a:r>
          </a:p>
        </p:txBody>
      </p:sp>
      <p:grpSp>
        <p:nvGrpSpPr>
          <p:cNvPr id="12" name="Group 12"/>
          <p:cNvGrpSpPr/>
          <p:nvPr/>
        </p:nvGrpSpPr>
        <p:grpSpPr>
          <a:xfrm>
            <a:off x="1028700" y="1270634"/>
            <a:ext cx="771999" cy="771999"/>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p>
          </p:txBody>
        </p:sp>
      </p:grpSp>
      <p:sp>
        <p:nvSpPr>
          <p:cNvPr id="14" name="TextBox 14"/>
          <p:cNvSpPr txBox="1"/>
          <p:nvPr/>
        </p:nvSpPr>
        <p:spPr>
          <a:xfrm>
            <a:off x="1142094" y="1260203"/>
            <a:ext cx="545211" cy="669036"/>
          </a:xfrm>
          <a:prstGeom prst="rect">
            <a:avLst/>
          </a:prstGeom>
        </p:spPr>
        <p:txBody>
          <a:bodyPr lIns="0" tIns="0" rIns="0" bIns="0" rtlCol="0" anchor="t">
            <a:spAutoFit/>
          </a:bodyPr>
          <a:lstStyle/>
          <a:p>
            <a:pPr algn="ctr">
              <a:lnSpc>
                <a:spcPts val="5652"/>
              </a:lnSpc>
            </a:pPr>
            <a:r>
              <a:rPr lang="en-US" sz="3600" spc="-89">
                <a:solidFill>
                  <a:srgbClr val="FFFFFF"/>
                </a:solidFill>
                <a:latin typeface="Canva Sans Display"/>
              </a:rPr>
              <a:t>A</a:t>
            </a:r>
          </a:p>
        </p:txBody>
      </p:sp>
      <p:pic>
        <p:nvPicPr>
          <p:cNvPr id="18" name="Picture 17">
            <a:extLst>
              <a:ext uri="{FF2B5EF4-FFF2-40B4-BE49-F238E27FC236}">
                <a16:creationId xmlns:a16="http://schemas.microsoft.com/office/drawing/2014/main" id="{C3677706-6127-ECFA-542C-783BB65CDC9D}"/>
              </a:ext>
            </a:extLst>
          </p:cNvPr>
          <p:cNvPicPr>
            <a:picLocks noChangeAspect="1"/>
          </p:cNvPicPr>
          <p:nvPr/>
        </p:nvPicPr>
        <p:blipFill>
          <a:blip r:embed="rId2"/>
          <a:stretch>
            <a:fillRect/>
          </a:stretch>
        </p:blipFill>
        <p:spPr>
          <a:xfrm>
            <a:off x="3950580" y="2775337"/>
            <a:ext cx="10163175" cy="6562725"/>
          </a:xfrm>
          <a:prstGeom prst="rect">
            <a:avLst/>
          </a:prstGeom>
        </p:spPr>
      </p:pic>
      <p:sp>
        <p:nvSpPr>
          <p:cNvPr id="19" name="Rectangle: Rounded Corners 18">
            <a:extLst>
              <a:ext uri="{FF2B5EF4-FFF2-40B4-BE49-F238E27FC236}">
                <a16:creationId xmlns:a16="http://schemas.microsoft.com/office/drawing/2014/main" id="{E27D2158-96D1-05D1-B99D-7A38A0FDBB9D}"/>
              </a:ext>
            </a:extLst>
          </p:cNvPr>
          <p:cNvSpPr/>
          <p:nvPr/>
        </p:nvSpPr>
        <p:spPr>
          <a:xfrm>
            <a:off x="6481267" y="4337399"/>
            <a:ext cx="2434133" cy="4378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52956"/>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6538" y="146538"/>
            <a:ext cx="882162" cy="88216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7" name="TextBox 7"/>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
        <p:nvSpPr>
          <p:cNvPr id="11" name="TextBox 11"/>
          <p:cNvSpPr txBox="1"/>
          <p:nvPr/>
        </p:nvSpPr>
        <p:spPr>
          <a:xfrm>
            <a:off x="2180151" y="-195516"/>
            <a:ext cx="15268237" cy="1426288"/>
          </a:xfrm>
          <a:prstGeom prst="rect">
            <a:avLst/>
          </a:prstGeom>
        </p:spPr>
        <p:txBody>
          <a:bodyPr wrap="square" lIns="0" tIns="0" rIns="0" bIns="0" rtlCol="0" anchor="t">
            <a:spAutoFit/>
          </a:bodyPr>
          <a:lstStyle/>
          <a:p>
            <a:pPr>
              <a:lnSpc>
                <a:spcPts val="12799"/>
              </a:lnSpc>
              <a:spcBef>
                <a:spcPct val="0"/>
              </a:spcBef>
            </a:pPr>
            <a:r>
              <a:rPr lang="en-US" sz="6160" spc="-159" dirty="0">
                <a:solidFill>
                  <a:srgbClr val="0B3A7F"/>
                </a:solidFill>
                <a:latin typeface="Montserrat" panose="00000500000000000000" pitchFamily="2" charset="0"/>
              </a:rPr>
              <a:t>Analyze as one organism</a:t>
            </a:r>
          </a:p>
        </p:txBody>
      </p:sp>
      <p:grpSp>
        <p:nvGrpSpPr>
          <p:cNvPr id="12" name="Group 12"/>
          <p:cNvGrpSpPr/>
          <p:nvPr/>
        </p:nvGrpSpPr>
        <p:grpSpPr>
          <a:xfrm>
            <a:off x="1028700" y="1270634"/>
            <a:ext cx="771999" cy="771999"/>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p>
          </p:txBody>
        </p:sp>
      </p:grpSp>
      <p:sp>
        <p:nvSpPr>
          <p:cNvPr id="14" name="TextBox 14"/>
          <p:cNvSpPr txBox="1"/>
          <p:nvPr/>
        </p:nvSpPr>
        <p:spPr>
          <a:xfrm>
            <a:off x="1142094" y="1260203"/>
            <a:ext cx="545211" cy="669036"/>
          </a:xfrm>
          <a:prstGeom prst="rect">
            <a:avLst/>
          </a:prstGeom>
        </p:spPr>
        <p:txBody>
          <a:bodyPr lIns="0" tIns="0" rIns="0" bIns="0" rtlCol="0" anchor="t">
            <a:spAutoFit/>
          </a:bodyPr>
          <a:lstStyle/>
          <a:p>
            <a:pPr algn="ctr">
              <a:lnSpc>
                <a:spcPts val="5652"/>
              </a:lnSpc>
            </a:pPr>
            <a:r>
              <a:rPr lang="en-US" sz="3600" spc="-89">
                <a:solidFill>
                  <a:srgbClr val="FFFFFF"/>
                </a:solidFill>
                <a:latin typeface="Canva Sans Display"/>
              </a:rPr>
              <a:t>A</a:t>
            </a:r>
          </a:p>
        </p:txBody>
      </p:sp>
      <p:pic>
        <p:nvPicPr>
          <p:cNvPr id="5" name="Picture 4">
            <a:extLst>
              <a:ext uri="{FF2B5EF4-FFF2-40B4-BE49-F238E27FC236}">
                <a16:creationId xmlns:a16="http://schemas.microsoft.com/office/drawing/2014/main" id="{41E3332B-FAF7-FE4F-095A-2612F3601297}"/>
              </a:ext>
            </a:extLst>
          </p:cNvPr>
          <p:cNvPicPr>
            <a:picLocks noChangeAspect="1"/>
          </p:cNvPicPr>
          <p:nvPr/>
        </p:nvPicPr>
        <p:blipFill>
          <a:blip r:embed="rId2"/>
          <a:stretch>
            <a:fillRect/>
          </a:stretch>
        </p:blipFill>
        <p:spPr>
          <a:xfrm>
            <a:off x="4062412" y="1862137"/>
            <a:ext cx="10163175" cy="6562725"/>
          </a:xfrm>
          <a:prstGeom prst="rect">
            <a:avLst/>
          </a:prstGeom>
        </p:spPr>
      </p:pic>
      <p:sp>
        <p:nvSpPr>
          <p:cNvPr id="6" name="Rectangle: Rounded Corners 5">
            <a:extLst>
              <a:ext uri="{FF2B5EF4-FFF2-40B4-BE49-F238E27FC236}">
                <a16:creationId xmlns:a16="http://schemas.microsoft.com/office/drawing/2014/main" id="{7D9A3B30-3063-10CC-3C4C-1326587E8C74}"/>
              </a:ext>
            </a:extLst>
          </p:cNvPr>
          <p:cNvSpPr/>
          <p:nvPr/>
        </p:nvSpPr>
        <p:spPr>
          <a:xfrm>
            <a:off x="9906000" y="3410299"/>
            <a:ext cx="2434133" cy="4378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6565882"/>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A5277D-A56E-E55A-A9E3-CD3668FE9078}"/>
              </a:ext>
            </a:extLst>
          </p:cNvPr>
          <p:cNvPicPr>
            <a:picLocks noChangeAspect="1"/>
          </p:cNvPicPr>
          <p:nvPr/>
        </p:nvPicPr>
        <p:blipFill>
          <a:blip r:embed="rId2"/>
          <a:stretch>
            <a:fillRect/>
          </a:stretch>
        </p:blipFill>
        <p:spPr>
          <a:xfrm>
            <a:off x="4610100" y="1824037"/>
            <a:ext cx="9067800" cy="6638925"/>
          </a:xfrm>
          <a:prstGeom prst="rect">
            <a:avLst/>
          </a:prstGeom>
        </p:spPr>
      </p:pic>
      <p:grpSp>
        <p:nvGrpSpPr>
          <p:cNvPr id="2" name="Group 2"/>
          <p:cNvGrpSpPr/>
          <p:nvPr/>
        </p:nvGrpSpPr>
        <p:grpSpPr>
          <a:xfrm>
            <a:off x="146538" y="146538"/>
            <a:ext cx="882162" cy="88216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4" name="TextBox 4"/>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
        <p:nvSpPr>
          <p:cNvPr id="9" name="TextBox 9"/>
          <p:cNvSpPr txBox="1"/>
          <p:nvPr/>
        </p:nvSpPr>
        <p:spPr>
          <a:xfrm>
            <a:off x="1298155" y="-342900"/>
            <a:ext cx="16713731" cy="1426288"/>
          </a:xfrm>
          <a:prstGeom prst="rect">
            <a:avLst/>
          </a:prstGeom>
        </p:spPr>
        <p:txBody>
          <a:bodyPr wrap="square" lIns="0" tIns="0" rIns="0" bIns="0" rtlCol="0" anchor="t">
            <a:spAutoFit/>
          </a:bodyPr>
          <a:lstStyle/>
          <a:p>
            <a:pPr>
              <a:lnSpc>
                <a:spcPts val="12799"/>
              </a:lnSpc>
              <a:spcBef>
                <a:spcPct val="0"/>
              </a:spcBef>
            </a:pPr>
            <a:r>
              <a:rPr lang="en-US" sz="6160" spc="-159" dirty="0">
                <a:solidFill>
                  <a:srgbClr val="0B3A7F"/>
                </a:solidFill>
                <a:latin typeface="Montserrat" panose="00000500000000000000" pitchFamily="2" charset="0"/>
              </a:rPr>
              <a:t>Click on “Data files”</a:t>
            </a:r>
          </a:p>
        </p:txBody>
      </p:sp>
      <p:grpSp>
        <p:nvGrpSpPr>
          <p:cNvPr id="10" name="Group 10"/>
          <p:cNvGrpSpPr/>
          <p:nvPr/>
        </p:nvGrpSpPr>
        <p:grpSpPr>
          <a:xfrm>
            <a:off x="762000" y="2085501"/>
            <a:ext cx="771999" cy="771999"/>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p>
          </p:txBody>
        </p:sp>
      </p:grpSp>
      <p:sp>
        <p:nvSpPr>
          <p:cNvPr id="12" name="TextBox 12"/>
          <p:cNvSpPr txBox="1"/>
          <p:nvPr/>
        </p:nvSpPr>
        <p:spPr>
          <a:xfrm>
            <a:off x="923493" y="2075070"/>
            <a:ext cx="545211" cy="669036"/>
          </a:xfrm>
          <a:prstGeom prst="rect">
            <a:avLst/>
          </a:prstGeom>
        </p:spPr>
        <p:txBody>
          <a:bodyPr lIns="0" tIns="0" rIns="0" bIns="0" rtlCol="0" anchor="t">
            <a:spAutoFit/>
          </a:bodyPr>
          <a:lstStyle/>
          <a:p>
            <a:pPr algn="ctr">
              <a:lnSpc>
                <a:spcPts val="5652"/>
              </a:lnSpc>
            </a:pPr>
            <a:r>
              <a:rPr lang="en-US" sz="3600" spc="-89">
                <a:solidFill>
                  <a:srgbClr val="FFFFFF"/>
                </a:solidFill>
                <a:latin typeface="Canva Sans Display"/>
              </a:rPr>
              <a:t>A</a:t>
            </a:r>
          </a:p>
        </p:txBody>
      </p:sp>
      <p:sp>
        <p:nvSpPr>
          <p:cNvPr id="7" name="Rectangle: Rounded Corners 6">
            <a:extLst>
              <a:ext uri="{FF2B5EF4-FFF2-40B4-BE49-F238E27FC236}">
                <a16:creationId xmlns:a16="http://schemas.microsoft.com/office/drawing/2014/main" id="{70434346-E712-BFA5-353A-70E66D4B914D}"/>
              </a:ext>
            </a:extLst>
          </p:cNvPr>
          <p:cNvSpPr/>
          <p:nvPr/>
        </p:nvSpPr>
        <p:spPr>
          <a:xfrm>
            <a:off x="4617720" y="5968110"/>
            <a:ext cx="2011680" cy="775590"/>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009125"/>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6538" y="146538"/>
            <a:ext cx="882162" cy="88216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7" name="TextBox 7"/>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
        <p:nvSpPr>
          <p:cNvPr id="11" name="TextBox 11"/>
          <p:cNvSpPr txBox="1"/>
          <p:nvPr/>
        </p:nvSpPr>
        <p:spPr>
          <a:xfrm>
            <a:off x="1298156" y="-382664"/>
            <a:ext cx="13233936" cy="1454791"/>
          </a:xfrm>
          <a:prstGeom prst="rect">
            <a:avLst/>
          </a:prstGeom>
        </p:spPr>
        <p:txBody>
          <a:bodyPr lIns="0" tIns="0" rIns="0" bIns="0" rtlCol="0" anchor="t">
            <a:spAutoFit/>
          </a:bodyPr>
          <a:lstStyle/>
          <a:p>
            <a:pPr>
              <a:lnSpc>
                <a:spcPts val="12799"/>
              </a:lnSpc>
              <a:spcBef>
                <a:spcPct val="0"/>
              </a:spcBef>
            </a:pPr>
            <a:r>
              <a:rPr lang="en-US" sz="6160" spc="-159" dirty="0">
                <a:solidFill>
                  <a:srgbClr val="0B3A7F"/>
                </a:solidFill>
                <a:latin typeface="Montserrat" panose="00000500000000000000" pitchFamily="2" charset="0"/>
              </a:rPr>
              <a:t>Select the data files</a:t>
            </a:r>
          </a:p>
        </p:txBody>
      </p:sp>
      <p:grpSp>
        <p:nvGrpSpPr>
          <p:cNvPr id="12" name="Group 12"/>
          <p:cNvGrpSpPr/>
          <p:nvPr/>
        </p:nvGrpSpPr>
        <p:grpSpPr>
          <a:xfrm>
            <a:off x="228600" y="9172101"/>
            <a:ext cx="771999" cy="771999"/>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p>
          </p:txBody>
        </p:sp>
      </p:grpSp>
      <p:sp>
        <p:nvSpPr>
          <p:cNvPr id="14" name="TextBox 14"/>
          <p:cNvSpPr txBox="1"/>
          <p:nvPr/>
        </p:nvSpPr>
        <p:spPr>
          <a:xfrm>
            <a:off x="341994" y="9161670"/>
            <a:ext cx="545211" cy="669036"/>
          </a:xfrm>
          <a:prstGeom prst="rect">
            <a:avLst/>
          </a:prstGeom>
        </p:spPr>
        <p:txBody>
          <a:bodyPr lIns="0" tIns="0" rIns="0" bIns="0" rtlCol="0" anchor="t">
            <a:spAutoFit/>
          </a:bodyPr>
          <a:lstStyle/>
          <a:p>
            <a:pPr algn="ctr">
              <a:lnSpc>
                <a:spcPts val="5652"/>
              </a:lnSpc>
            </a:pPr>
            <a:r>
              <a:rPr lang="en-US" sz="3600" spc="-89">
                <a:solidFill>
                  <a:srgbClr val="FFFFFF"/>
                </a:solidFill>
                <a:latin typeface="Canva Sans Display"/>
              </a:rPr>
              <a:t>A</a:t>
            </a:r>
          </a:p>
        </p:txBody>
      </p:sp>
      <p:sp>
        <p:nvSpPr>
          <p:cNvPr id="17" name="TextBox 4">
            <a:extLst>
              <a:ext uri="{FF2B5EF4-FFF2-40B4-BE49-F238E27FC236}">
                <a16:creationId xmlns:a16="http://schemas.microsoft.com/office/drawing/2014/main" id="{EACB7863-3970-3CEF-580E-E1859A17E9FB}"/>
              </a:ext>
            </a:extLst>
          </p:cNvPr>
          <p:cNvSpPr txBox="1"/>
          <p:nvPr/>
        </p:nvSpPr>
        <p:spPr>
          <a:xfrm>
            <a:off x="12406179" y="2470835"/>
            <a:ext cx="5653221" cy="4958665"/>
          </a:xfrm>
          <a:prstGeom prst="rect">
            <a:avLst/>
          </a:prstGeom>
        </p:spPr>
        <p:txBody>
          <a:bodyPr lIns="0" tIns="0" rIns="0" bIns="0" rtlCol="0" anchor="t">
            <a:spAutoFit/>
          </a:bodyPr>
          <a:lstStyle/>
          <a:p>
            <a:pPr marL="457200" indent="-457200" algn="l">
              <a:lnSpc>
                <a:spcPts val="4936"/>
              </a:lnSpc>
              <a:buFont typeface="Arial" panose="020B0604020202020204" pitchFamily="34" charset="0"/>
              <a:buChar char="•"/>
            </a:pPr>
            <a:r>
              <a:rPr lang="en-US" sz="2800" spc="-7" dirty="0">
                <a:solidFill>
                  <a:srgbClr val="0B3A7F"/>
                </a:solidFill>
                <a:latin typeface="Montserrat"/>
              </a:rPr>
              <a:t>You can select a file using the Arrow buttons or you can double-click.</a:t>
            </a:r>
          </a:p>
          <a:p>
            <a:pPr marL="457200" indent="-457200" algn="l">
              <a:lnSpc>
                <a:spcPts val="4936"/>
              </a:lnSpc>
              <a:buFont typeface="Arial" panose="020B0604020202020204" pitchFamily="34" charset="0"/>
              <a:buChar char="•"/>
            </a:pPr>
            <a:r>
              <a:rPr lang="en-US" sz="2800" spc="-7" dirty="0">
                <a:solidFill>
                  <a:srgbClr val="0B3A7F"/>
                </a:solidFill>
                <a:latin typeface="Montserrat"/>
              </a:rPr>
              <a:t>You can choose one file or many files.</a:t>
            </a:r>
          </a:p>
          <a:p>
            <a:pPr marL="457200" indent="-457200" algn="l">
              <a:lnSpc>
                <a:spcPts val="4936"/>
              </a:lnSpc>
              <a:buFont typeface="Arial" panose="020B0604020202020204" pitchFamily="34" charset="0"/>
              <a:buChar char="•"/>
            </a:pPr>
            <a:r>
              <a:rPr lang="en-US" sz="2800" spc="-7" dirty="0">
                <a:solidFill>
                  <a:srgbClr val="0B3A7F"/>
                </a:solidFill>
                <a:latin typeface="Montserrat"/>
              </a:rPr>
              <a:t>The default file location is C:\WHONET\Data, but you can select other locations.</a:t>
            </a:r>
          </a:p>
        </p:txBody>
      </p:sp>
      <p:pic>
        <p:nvPicPr>
          <p:cNvPr id="19" name="Picture 18">
            <a:extLst>
              <a:ext uri="{FF2B5EF4-FFF2-40B4-BE49-F238E27FC236}">
                <a16:creationId xmlns:a16="http://schemas.microsoft.com/office/drawing/2014/main" id="{1311C881-474B-5482-6929-0DE3293C3405}"/>
              </a:ext>
            </a:extLst>
          </p:cNvPr>
          <p:cNvPicPr>
            <a:picLocks noChangeAspect="1"/>
          </p:cNvPicPr>
          <p:nvPr/>
        </p:nvPicPr>
        <p:blipFill>
          <a:blip r:embed="rId2"/>
          <a:stretch>
            <a:fillRect/>
          </a:stretch>
        </p:blipFill>
        <p:spPr>
          <a:xfrm>
            <a:off x="457200" y="2452688"/>
            <a:ext cx="11505674" cy="6424612"/>
          </a:xfrm>
          <a:prstGeom prst="rect">
            <a:avLst/>
          </a:prstGeom>
        </p:spPr>
      </p:pic>
      <p:sp>
        <p:nvSpPr>
          <p:cNvPr id="20" name="TextBox 8">
            <a:extLst>
              <a:ext uri="{FF2B5EF4-FFF2-40B4-BE49-F238E27FC236}">
                <a16:creationId xmlns:a16="http://schemas.microsoft.com/office/drawing/2014/main" id="{1369AE5A-F142-2279-699E-657AFCAEB679}"/>
              </a:ext>
            </a:extLst>
          </p:cNvPr>
          <p:cNvSpPr txBox="1"/>
          <p:nvPr/>
        </p:nvSpPr>
        <p:spPr>
          <a:xfrm>
            <a:off x="1295400" y="1104900"/>
            <a:ext cx="15011400" cy="1292662"/>
          </a:xfrm>
          <a:prstGeom prst="rect">
            <a:avLst/>
          </a:prstGeom>
        </p:spPr>
        <p:txBody>
          <a:bodyPr wrap="square" lIns="0" tIns="0" rIns="0" bIns="0" rtlCol="0" anchor="t">
            <a:spAutoFit/>
          </a:bodyPr>
          <a:lstStyle/>
          <a:p>
            <a:pPr algn="l"/>
            <a:r>
              <a:rPr lang="en-US" sz="4200" spc="-105" dirty="0">
                <a:solidFill>
                  <a:srgbClr val="0B3A7F"/>
                </a:solidFill>
                <a:latin typeface="Canva Sans Display"/>
              </a:rPr>
              <a:t>Your options appear on the left, and your selections appear on the right.</a:t>
            </a:r>
          </a:p>
        </p:txBody>
      </p:sp>
      <p:sp>
        <p:nvSpPr>
          <p:cNvPr id="4" name="Rectangle: Rounded Corners 3">
            <a:extLst>
              <a:ext uri="{FF2B5EF4-FFF2-40B4-BE49-F238E27FC236}">
                <a16:creationId xmlns:a16="http://schemas.microsoft.com/office/drawing/2014/main" id="{3FE8ACB5-8B02-ED26-3A97-512AE6CA6C96}"/>
              </a:ext>
            </a:extLst>
          </p:cNvPr>
          <p:cNvSpPr/>
          <p:nvPr/>
        </p:nvSpPr>
        <p:spPr>
          <a:xfrm>
            <a:off x="5782258" y="2816469"/>
            <a:ext cx="1511405" cy="36181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6872727"/>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36A9EE5-0357-F53E-7DFA-84F5CDFA2EB6}"/>
              </a:ext>
            </a:extLst>
          </p:cNvPr>
          <p:cNvPicPr>
            <a:picLocks noChangeAspect="1"/>
          </p:cNvPicPr>
          <p:nvPr/>
        </p:nvPicPr>
        <p:blipFill>
          <a:blip r:embed="rId2"/>
          <a:stretch>
            <a:fillRect/>
          </a:stretch>
        </p:blipFill>
        <p:spPr>
          <a:xfrm>
            <a:off x="228601" y="2247900"/>
            <a:ext cx="11887200" cy="6637651"/>
          </a:xfrm>
          <a:prstGeom prst="rect">
            <a:avLst/>
          </a:prstGeom>
        </p:spPr>
      </p:pic>
      <p:grpSp>
        <p:nvGrpSpPr>
          <p:cNvPr id="2" name="Group 2"/>
          <p:cNvGrpSpPr/>
          <p:nvPr/>
        </p:nvGrpSpPr>
        <p:grpSpPr>
          <a:xfrm>
            <a:off x="146538" y="146538"/>
            <a:ext cx="882162" cy="88216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7" name="TextBox 7"/>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
        <p:nvSpPr>
          <p:cNvPr id="11" name="TextBox 11"/>
          <p:cNvSpPr txBox="1"/>
          <p:nvPr/>
        </p:nvSpPr>
        <p:spPr>
          <a:xfrm>
            <a:off x="1298156" y="-382664"/>
            <a:ext cx="13233936" cy="1454791"/>
          </a:xfrm>
          <a:prstGeom prst="rect">
            <a:avLst/>
          </a:prstGeom>
        </p:spPr>
        <p:txBody>
          <a:bodyPr lIns="0" tIns="0" rIns="0" bIns="0" rtlCol="0" anchor="t">
            <a:spAutoFit/>
          </a:bodyPr>
          <a:lstStyle/>
          <a:p>
            <a:pPr>
              <a:lnSpc>
                <a:spcPts val="12799"/>
              </a:lnSpc>
              <a:spcBef>
                <a:spcPct val="0"/>
              </a:spcBef>
            </a:pPr>
            <a:r>
              <a:rPr lang="en-US" sz="6160" spc="-159" dirty="0">
                <a:solidFill>
                  <a:srgbClr val="0B3A7F"/>
                </a:solidFill>
                <a:latin typeface="Montserrat" panose="00000500000000000000" pitchFamily="2" charset="0"/>
              </a:rPr>
              <a:t>Select the data files</a:t>
            </a:r>
          </a:p>
        </p:txBody>
      </p:sp>
      <p:grpSp>
        <p:nvGrpSpPr>
          <p:cNvPr id="12" name="Group 12"/>
          <p:cNvGrpSpPr/>
          <p:nvPr/>
        </p:nvGrpSpPr>
        <p:grpSpPr>
          <a:xfrm>
            <a:off x="228600" y="9172101"/>
            <a:ext cx="771999" cy="771999"/>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p>
          </p:txBody>
        </p:sp>
      </p:grpSp>
      <p:sp>
        <p:nvSpPr>
          <p:cNvPr id="14" name="TextBox 14"/>
          <p:cNvSpPr txBox="1"/>
          <p:nvPr/>
        </p:nvSpPr>
        <p:spPr>
          <a:xfrm>
            <a:off x="341994" y="9161670"/>
            <a:ext cx="545211" cy="669036"/>
          </a:xfrm>
          <a:prstGeom prst="rect">
            <a:avLst/>
          </a:prstGeom>
        </p:spPr>
        <p:txBody>
          <a:bodyPr lIns="0" tIns="0" rIns="0" bIns="0" rtlCol="0" anchor="t">
            <a:spAutoFit/>
          </a:bodyPr>
          <a:lstStyle/>
          <a:p>
            <a:pPr algn="ctr">
              <a:lnSpc>
                <a:spcPts val="5652"/>
              </a:lnSpc>
            </a:pPr>
            <a:r>
              <a:rPr lang="en-US" sz="3600" spc="-89">
                <a:solidFill>
                  <a:srgbClr val="FFFFFF"/>
                </a:solidFill>
                <a:latin typeface="Canva Sans Display"/>
              </a:rPr>
              <a:t>A</a:t>
            </a:r>
          </a:p>
        </p:txBody>
      </p:sp>
      <p:sp>
        <p:nvSpPr>
          <p:cNvPr id="17" name="TextBox 4">
            <a:extLst>
              <a:ext uri="{FF2B5EF4-FFF2-40B4-BE49-F238E27FC236}">
                <a16:creationId xmlns:a16="http://schemas.microsoft.com/office/drawing/2014/main" id="{EACB7863-3970-3CEF-580E-E1859A17E9FB}"/>
              </a:ext>
            </a:extLst>
          </p:cNvPr>
          <p:cNvSpPr txBox="1"/>
          <p:nvPr/>
        </p:nvSpPr>
        <p:spPr>
          <a:xfrm>
            <a:off x="12406179" y="2247900"/>
            <a:ext cx="5653221" cy="1816779"/>
          </a:xfrm>
          <a:prstGeom prst="rect">
            <a:avLst/>
          </a:prstGeom>
        </p:spPr>
        <p:txBody>
          <a:bodyPr lIns="0" tIns="0" rIns="0" bIns="0" rtlCol="0" anchor="t">
            <a:spAutoFit/>
          </a:bodyPr>
          <a:lstStyle/>
          <a:p>
            <a:pPr marL="457200" indent="-457200" algn="l">
              <a:lnSpc>
                <a:spcPts val="4936"/>
              </a:lnSpc>
              <a:buFont typeface="Arial" panose="020B0604020202020204" pitchFamily="34" charset="0"/>
              <a:buChar char="•"/>
            </a:pPr>
            <a:r>
              <a:rPr lang="en-US" sz="2800" spc="-7" dirty="0">
                <a:solidFill>
                  <a:srgbClr val="0B3A7F"/>
                </a:solidFill>
                <a:latin typeface="Montserrat"/>
              </a:rPr>
              <a:t>You can choose files from a single laboratory or from many laboratories.</a:t>
            </a:r>
          </a:p>
        </p:txBody>
      </p:sp>
      <p:sp>
        <p:nvSpPr>
          <p:cNvPr id="20" name="TextBox 8">
            <a:extLst>
              <a:ext uri="{FF2B5EF4-FFF2-40B4-BE49-F238E27FC236}">
                <a16:creationId xmlns:a16="http://schemas.microsoft.com/office/drawing/2014/main" id="{1369AE5A-F142-2279-699E-657AFCAEB679}"/>
              </a:ext>
            </a:extLst>
          </p:cNvPr>
          <p:cNvSpPr txBox="1"/>
          <p:nvPr/>
        </p:nvSpPr>
        <p:spPr>
          <a:xfrm>
            <a:off x="1295400" y="1104900"/>
            <a:ext cx="15011400" cy="646331"/>
          </a:xfrm>
          <a:prstGeom prst="rect">
            <a:avLst/>
          </a:prstGeom>
        </p:spPr>
        <p:txBody>
          <a:bodyPr wrap="square" lIns="0" tIns="0" rIns="0" bIns="0" rtlCol="0" anchor="t">
            <a:spAutoFit/>
          </a:bodyPr>
          <a:lstStyle/>
          <a:p>
            <a:pPr algn="l"/>
            <a:r>
              <a:rPr lang="en-US" sz="4200" spc="-105" dirty="0">
                <a:solidFill>
                  <a:srgbClr val="0B3A7F"/>
                </a:solidFill>
                <a:latin typeface="Canva Sans Display"/>
              </a:rPr>
              <a:t>You can change the file filter to see more files.</a:t>
            </a:r>
          </a:p>
        </p:txBody>
      </p:sp>
      <p:sp>
        <p:nvSpPr>
          <p:cNvPr id="6" name="Rectangle: Rounded Corners 5">
            <a:extLst>
              <a:ext uri="{FF2B5EF4-FFF2-40B4-BE49-F238E27FC236}">
                <a16:creationId xmlns:a16="http://schemas.microsoft.com/office/drawing/2014/main" id="{4812F94B-BE6F-374A-C1AA-6DD212E01210}"/>
              </a:ext>
            </a:extLst>
          </p:cNvPr>
          <p:cNvSpPr/>
          <p:nvPr/>
        </p:nvSpPr>
        <p:spPr>
          <a:xfrm>
            <a:off x="5791200" y="2626820"/>
            <a:ext cx="1511405" cy="3980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Rounded Corners 3">
            <a:extLst>
              <a:ext uri="{FF2B5EF4-FFF2-40B4-BE49-F238E27FC236}">
                <a16:creationId xmlns:a16="http://schemas.microsoft.com/office/drawing/2014/main" id="{D3D968F6-E229-55D7-3037-BC19E12D5486}"/>
              </a:ext>
            </a:extLst>
          </p:cNvPr>
          <p:cNvSpPr/>
          <p:nvPr/>
        </p:nvSpPr>
        <p:spPr>
          <a:xfrm>
            <a:off x="8991600" y="8356600"/>
            <a:ext cx="1662546" cy="48158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37906606"/>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16B90F-FAFB-CCED-0E6C-41D7A4E4C3C3}"/>
              </a:ext>
            </a:extLst>
          </p:cNvPr>
          <p:cNvPicPr>
            <a:picLocks noChangeAspect="1"/>
          </p:cNvPicPr>
          <p:nvPr/>
        </p:nvPicPr>
        <p:blipFill>
          <a:blip r:embed="rId2"/>
          <a:stretch>
            <a:fillRect/>
          </a:stretch>
        </p:blipFill>
        <p:spPr>
          <a:xfrm>
            <a:off x="3296587" y="1358451"/>
            <a:ext cx="9618699" cy="7833075"/>
          </a:xfrm>
          <a:prstGeom prst="rect">
            <a:avLst/>
          </a:prstGeom>
        </p:spPr>
      </p:pic>
      <p:grpSp>
        <p:nvGrpSpPr>
          <p:cNvPr id="2" name="Group 2"/>
          <p:cNvGrpSpPr/>
          <p:nvPr/>
        </p:nvGrpSpPr>
        <p:grpSpPr>
          <a:xfrm>
            <a:off x="146538" y="146538"/>
            <a:ext cx="882162" cy="88216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7" name="TextBox 7"/>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
        <p:nvSpPr>
          <p:cNvPr id="11" name="TextBox 11"/>
          <p:cNvSpPr txBox="1"/>
          <p:nvPr/>
        </p:nvSpPr>
        <p:spPr>
          <a:xfrm>
            <a:off x="1298156" y="-382664"/>
            <a:ext cx="13233936" cy="1454791"/>
          </a:xfrm>
          <a:prstGeom prst="rect">
            <a:avLst/>
          </a:prstGeom>
        </p:spPr>
        <p:txBody>
          <a:bodyPr lIns="0" tIns="0" rIns="0" bIns="0" rtlCol="0" anchor="t">
            <a:spAutoFit/>
          </a:bodyPr>
          <a:lstStyle/>
          <a:p>
            <a:pPr>
              <a:lnSpc>
                <a:spcPts val="12799"/>
              </a:lnSpc>
              <a:spcBef>
                <a:spcPct val="0"/>
              </a:spcBef>
            </a:pPr>
            <a:r>
              <a:rPr lang="en-US" sz="6160" spc="-159" dirty="0">
                <a:solidFill>
                  <a:srgbClr val="0B3A7F"/>
                </a:solidFill>
                <a:latin typeface="Montserrat" panose="00000500000000000000" pitchFamily="2" charset="0"/>
              </a:rPr>
              <a:t>Select the output destination</a:t>
            </a:r>
          </a:p>
        </p:txBody>
      </p:sp>
      <p:grpSp>
        <p:nvGrpSpPr>
          <p:cNvPr id="12" name="Group 12"/>
          <p:cNvGrpSpPr/>
          <p:nvPr/>
        </p:nvGrpSpPr>
        <p:grpSpPr>
          <a:xfrm>
            <a:off x="228600" y="9172101"/>
            <a:ext cx="771999" cy="771999"/>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p>
          </p:txBody>
        </p:sp>
      </p:grpSp>
      <p:sp>
        <p:nvSpPr>
          <p:cNvPr id="14" name="TextBox 14"/>
          <p:cNvSpPr txBox="1"/>
          <p:nvPr/>
        </p:nvSpPr>
        <p:spPr>
          <a:xfrm>
            <a:off x="341994" y="9161670"/>
            <a:ext cx="545211" cy="669036"/>
          </a:xfrm>
          <a:prstGeom prst="rect">
            <a:avLst/>
          </a:prstGeom>
        </p:spPr>
        <p:txBody>
          <a:bodyPr lIns="0" tIns="0" rIns="0" bIns="0" rtlCol="0" anchor="t">
            <a:spAutoFit/>
          </a:bodyPr>
          <a:lstStyle/>
          <a:p>
            <a:pPr algn="ctr">
              <a:lnSpc>
                <a:spcPts val="5652"/>
              </a:lnSpc>
            </a:pPr>
            <a:r>
              <a:rPr lang="en-US" sz="3600" spc="-89">
                <a:solidFill>
                  <a:srgbClr val="FFFFFF"/>
                </a:solidFill>
                <a:latin typeface="Canva Sans Display"/>
              </a:rPr>
              <a:t>A</a:t>
            </a:r>
          </a:p>
        </p:txBody>
      </p:sp>
      <p:sp>
        <p:nvSpPr>
          <p:cNvPr id="6" name="Rectangle: Rounded Corners 5">
            <a:extLst>
              <a:ext uri="{FF2B5EF4-FFF2-40B4-BE49-F238E27FC236}">
                <a16:creationId xmlns:a16="http://schemas.microsoft.com/office/drawing/2014/main" id="{4812F94B-BE6F-374A-C1AA-6DD212E01210}"/>
              </a:ext>
            </a:extLst>
          </p:cNvPr>
          <p:cNvSpPr/>
          <p:nvPr/>
        </p:nvSpPr>
        <p:spPr>
          <a:xfrm>
            <a:off x="9220199" y="5866066"/>
            <a:ext cx="1828801" cy="3239834"/>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2471618"/>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6538" y="146538"/>
            <a:ext cx="882162" cy="88216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5" name="TextBox 5"/>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grpSp>
        <p:nvGrpSpPr>
          <p:cNvPr id="10" name="Group 10"/>
          <p:cNvGrpSpPr/>
          <p:nvPr/>
        </p:nvGrpSpPr>
        <p:grpSpPr>
          <a:xfrm>
            <a:off x="228600" y="1270634"/>
            <a:ext cx="771999" cy="771999"/>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p>
          </p:txBody>
        </p:sp>
      </p:grpSp>
      <p:sp>
        <p:nvSpPr>
          <p:cNvPr id="12" name="TextBox 12"/>
          <p:cNvSpPr txBox="1"/>
          <p:nvPr/>
        </p:nvSpPr>
        <p:spPr>
          <a:xfrm>
            <a:off x="341994" y="1260203"/>
            <a:ext cx="545211" cy="669036"/>
          </a:xfrm>
          <a:prstGeom prst="rect">
            <a:avLst/>
          </a:prstGeom>
        </p:spPr>
        <p:txBody>
          <a:bodyPr lIns="0" tIns="0" rIns="0" bIns="0" rtlCol="0" anchor="t">
            <a:spAutoFit/>
          </a:bodyPr>
          <a:lstStyle/>
          <a:p>
            <a:pPr algn="ctr">
              <a:lnSpc>
                <a:spcPts val="5652"/>
              </a:lnSpc>
            </a:pPr>
            <a:r>
              <a:rPr lang="en-US" sz="3600" spc="-89">
                <a:solidFill>
                  <a:srgbClr val="FFFFFF"/>
                </a:solidFill>
                <a:latin typeface="Canva Sans Display"/>
              </a:rPr>
              <a:t>A</a:t>
            </a:r>
          </a:p>
        </p:txBody>
      </p:sp>
      <p:sp>
        <p:nvSpPr>
          <p:cNvPr id="7" name="TextBox 11">
            <a:extLst>
              <a:ext uri="{FF2B5EF4-FFF2-40B4-BE49-F238E27FC236}">
                <a16:creationId xmlns:a16="http://schemas.microsoft.com/office/drawing/2014/main" id="{11230E8E-A315-A511-9C54-D3706DB86127}"/>
              </a:ext>
            </a:extLst>
          </p:cNvPr>
          <p:cNvSpPr txBox="1"/>
          <p:nvPr/>
        </p:nvSpPr>
        <p:spPr>
          <a:xfrm>
            <a:off x="1741537" y="123396"/>
            <a:ext cx="16013063" cy="1895904"/>
          </a:xfrm>
          <a:prstGeom prst="rect">
            <a:avLst/>
          </a:prstGeom>
        </p:spPr>
        <p:txBody>
          <a:bodyPr lIns="0" tIns="0" rIns="0" bIns="0" rtlCol="0" anchor="t">
            <a:spAutoFit/>
          </a:bodyPr>
          <a:lstStyle/>
          <a:p>
            <a:pPr>
              <a:spcBef>
                <a:spcPct val="0"/>
              </a:spcBef>
            </a:pPr>
            <a:r>
              <a:rPr lang="en-US" sz="6160" spc="-159" dirty="0">
                <a:solidFill>
                  <a:srgbClr val="0B3A7F"/>
                </a:solidFill>
                <a:latin typeface="Montserrat" panose="00000500000000000000" pitchFamily="2" charset="0"/>
              </a:rPr>
              <a:t>You have selected all of the required parameters</a:t>
            </a:r>
          </a:p>
        </p:txBody>
      </p:sp>
      <p:pic>
        <p:nvPicPr>
          <p:cNvPr id="13" name="Picture 12">
            <a:extLst>
              <a:ext uri="{FF2B5EF4-FFF2-40B4-BE49-F238E27FC236}">
                <a16:creationId xmlns:a16="http://schemas.microsoft.com/office/drawing/2014/main" id="{DA328C16-9323-8A91-B778-4EE3C4EAD0CA}"/>
              </a:ext>
            </a:extLst>
          </p:cNvPr>
          <p:cNvPicPr>
            <a:picLocks noChangeAspect="1"/>
          </p:cNvPicPr>
          <p:nvPr/>
        </p:nvPicPr>
        <p:blipFill>
          <a:blip r:embed="rId2"/>
          <a:stretch>
            <a:fillRect/>
          </a:stretch>
        </p:blipFill>
        <p:spPr>
          <a:xfrm>
            <a:off x="3810000" y="2466975"/>
            <a:ext cx="9067800" cy="6638925"/>
          </a:xfrm>
          <a:prstGeom prst="rect">
            <a:avLst/>
          </a:prstGeom>
        </p:spPr>
      </p:pic>
    </p:spTree>
    <p:extLst>
      <p:ext uri="{BB962C8B-B14F-4D97-AF65-F5344CB8AC3E}">
        <p14:creationId xmlns:p14="http://schemas.microsoft.com/office/powerpoint/2010/main" val="3485303292"/>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68882" y="22717"/>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Module 4. Data analysis - Introduction</a:t>
            </a:r>
          </a:p>
        </p:txBody>
      </p:sp>
      <p:sp>
        <p:nvSpPr>
          <p:cNvPr id="6" name="Freeform 6"/>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A</a:t>
            </a:r>
          </a:p>
        </p:txBody>
      </p:sp>
      <p:sp>
        <p:nvSpPr>
          <p:cNvPr id="8" name="Freeform 8"/>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1168828" y="2293741"/>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B</a:t>
            </a:r>
          </a:p>
        </p:txBody>
      </p:sp>
      <p:sp>
        <p:nvSpPr>
          <p:cNvPr id="10" name="Freeform 10"/>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TextBox 11"/>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C</a:t>
            </a:r>
          </a:p>
        </p:txBody>
      </p:sp>
      <p:sp>
        <p:nvSpPr>
          <p:cNvPr id="12" name="Freeform 12"/>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TextBox 13"/>
          <p:cNvSpPr txBox="1"/>
          <p:nvPr/>
        </p:nvSpPr>
        <p:spPr>
          <a:xfrm>
            <a:off x="1174699" y="4681616"/>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D</a:t>
            </a:r>
          </a:p>
        </p:txBody>
      </p:sp>
      <p:sp>
        <p:nvSpPr>
          <p:cNvPr id="16" name="TextBox 16"/>
          <p:cNvSpPr txBox="1"/>
          <p:nvPr/>
        </p:nvSpPr>
        <p:spPr>
          <a:xfrm>
            <a:off x="2218962" y="1562100"/>
            <a:ext cx="15459437" cy="815929"/>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Montserrat"/>
              </a:rPr>
              <a:t>Selecting the required analysis parameters</a:t>
            </a:r>
          </a:p>
        </p:txBody>
      </p:sp>
      <p:sp>
        <p:nvSpPr>
          <p:cNvPr id="17" name="TextBox 17"/>
          <p:cNvSpPr txBox="1"/>
          <p:nvPr/>
        </p:nvSpPr>
        <p:spPr>
          <a:xfrm>
            <a:off x="2218962" y="3722034"/>
            <a:ext cx="13402037" cy="815929"/>
          </a:xfrm>
          <a:prstGeom prst="rect">
            <a:avLst/>
          </a:prstGeom>
        </p:spPr>
        <p:txBody>
          <a:bodyPr wrap="square" lIns="0" tIns="0" rIns="0" bIns="0" rtlCol="0" anchor="t">
            <a:spAutoFit/>
          </a:bodyPr>
          <a:lstStyle/>
          <a:p>
            <a:pPr algn="l">
              <a:lnSpc>
                <a:spcPts val="7068"/>
              </a:lnSpc>
            </a:pPr>
            <a:endParaRPr lang="en-US" sz="4200" spc="-8" dirty="0">
              <a:solidFill>
                <a:srgbClr val="0B3A7F"/>
              </a:solidFill>
              <a:latin typeface="Montserrat"/>
            </a:endParaRPr>
          </a:p>
        </p:txBody>
      </p:sp>
      <p:sp>
        <p:nvSpPr>
          <p:cNvPr id="18" name="TextBox 18"/>
          <p:cNvSpPr txBox="1"/>
          <p:nvPr/>
        </p:nvSpPr>
        <p:spPr>
          <a:xfrm>
            <a:off x="2218963" y="5059102"/>
            <a:ext cx="13850074" cy="815929"/>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Montserrat"/>
              </a:rPr>
              <a:t>Macros</a:t>
            </a:r>
          </a:p>
        </p:txBody>
      </p:sp>
      <p:sp>
        <p:nvSpPr>
          <p:cNvPr id="19" name="TextBox 19"/>
          <p:cNvSpPr txBox="1"/>
          <p:nvPr/>
        </p:nvSpPr>
        <p:spPr>
          <a:xfrm>
            <a:off x="2218962" y="3838118"/>
            <a:ext cx="13630637" cy="815929"/>
          </a:xfrm>
          <a:prstGeom prst="rect">
            <a:avLst/>
          </a:prstGeom>
        </p:spPr>
        <p:txBody>
          <a:bodyPr wrap="square" lIns="0" tIns="0" rIns="0" bIns="0" rtlCol="0" anchor="t">
            <a:spAutoFit/>
          </a:bodyPr>
          <a:lstStyle/>
          <a:p>
            <a:pPr>
              <a:lnSpc>
                <a:spcPts val="7068"/>
              </a:lnSpc>
            </a:pPr>
            <a:r>
              <a:rPr lang="en-US" sz="4200" spc="-8" dirty="0">
                <a:solidFill>
                  <a:srgbClr val="0B3A7F"/>
                </a:solidFill>
                <a:latin typeface="Montserrat"/>
              </a:rPr>
              <a:t>Selecting the optional analysis parameters</a:t>
            </a:r>
          </a:p>
        </p:txBody>
      </p:sp>
      <p:sp>
        <p:nvSpPr>
          <p:cNvPr id="20" name="TextBox 19">
            <a:extLst>
              <a:ext uri="{FF2B5EF4-FFF2-40B4-BE49-F238E27FC236}">
                <a16:creationId xmlns:a16="http://schemas.microsoft.com/office/drawing/2014/main" id="{5628B04B-171C-EB59-70AB-506A0BB89548}"/>
              </a:ext>
            </a:extLst>
          </p:cNvPr>
          <p:cNvSpPr txBox="1"/>
          <p:nvPr/>
        </p:nvSpPr>
        <p:spPr>
          <a:xfrm>
            <a:off x="2240448" y="2684858"/>
            <a:ext cx="11094552" cy="1726435"/>
          </a:xfrm>
          <a:prstGeom prst="rect">
            <a:avLst/>
          </a:prstGeom>
        </p:spPr>
        <p:txBody>
          <a:bodyPr wrap="square" lIns="0" tIns="0" rIns="0" bIns="0" rtlCol="0" anchor="t">
            <a:spAutoFit/>
          </a:bodyPr>
          <a:lstStyle/>
          <a:p>
            <a:pPr>
              <a:lnSpc>
                <a:spcPts val="7068"/>
              </a:lnSpc>
            </a:pPr>
            <a:r>
              <a:rPr lang="en-US" sz="4200" b="1" spc="-8" dirty="0">
                <a:solidFill>
                  <a:srgbClr val="0B3A7F"/>
                </a:solidFill>
                <a:latin typeface="Montserrat"/>
              </a:rPr>
              <a:t>Running the analysis</a:t>
            </a:r>
          </a:p>
          <a:p>
            <a:pPr algn="l">
              <a:lnSpc>
                <a:spcPts val="7068"/>
              </a:lnSpc>
            </a:pPr>
            <a:endParaRPr lang="en-US" sz="4200" b="1" spc="-8" dirty="0">
              <a:solidFill>
                <a:srgbClr val="0B3A7F"/>
              </a:solidFill>
              <a:latin typeface="Montserrat"/>
            </a:endParaRPr>
          </a:p>
        </p:txBody>
      </p:sp>
      <p:grpSp>
        <p:nvGrpSpPr>
          <p:cNvPr id="3" name="Group 2">
            <a:extLst>
              <a:ext uri="{FF2B5EF4-FFF2-40B4-BE49-F238E27FC236}">
                <a16:creationId xmlns:a16="http://schemas.microsoft.com/office/drawing/2014/main" id="{F3F24D61-4CFF-B373-72A3-C9A75A33E86C}"/>
              </a:ext>
            </a:extLst>
          </p:cNvPr>
          <p:cNvGrpSpPr/>
          <p:nvPr/>
        </p:nvGrpSpPr>
        <p:grpSpPr>
          <a:xfrm>
            <a:off x="146538" y="146538"/>
            <a:ext cx="882162" cy="882162"/>
            <a:chOff x="0" y="0"/>
            <a:chExt cx="6350000" cy="6350000"/>
          </a:xfrm>
        </p:grpSpPr>
        <p:sp>
          <p:nvSpPr>
            <p:cNvPr id="14" name="Freeform 3">
              <a:extLst>
                <a:ext uri="{FF2B5EF4-FFF2-40B4-BE49-F238E27FC236}">
                  <a16:creationId xmlns:a16="http://schemas.microsoft.com/office/drawing/2014/main" id="{AC0ED883-208C-6E95-99CE-BFAC758BB841}"/>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15" name="TextBox 5">
            <a:extLst>
              <a:ext uri="{FF2B5EF4-FFF2-40B4-BE49-F238E27FC236}">
                <a16:creationId xmlns:a16="http://schemas.microsoft.com/office/drawing/2014/main" id="{4683F275-97BE-A6EB-DA29-9E47FD36263A}"/>
              </a:ext>
            </a:extLst>
          </p:cNvPr>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Tree>
    <p:extLst>
      <p:ext uri="{BB962C8B-B14F-4D97-AF65-F5344CB8AC3E}">
        <p14:creationId xmlns:p14="http://schemas.microsoft.com/office/powerpoint/2010/main" val="3606343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F017CB2-13E8-0E42-2D88-32765F691A54}"/>
              </a:ext>
            </a:extLst>
          </p:cNvPr>
          <p:cNvPicPr>
            <a:picLocks noChangeAspect="1"/>
          </p:cNvPicPr>
          <p:nvPr/>
        </p:nvPicPr>
        <p:blipFill>
          <a:blip r:embed="rId2"/>
          <a:stretch>
            <a:fillRect/>
          </a:stretch>
        </p:blipFill>
        <p:spPr>
          <a:xfrm>
            <a:off x="4572000" y="1857375"/>
            <a:ext cx="9067800" cy="6638925"/>
          </a:xfrm>
          <a:prstGeom prst="rect">
            <a:avLst/>
          </a:prstGeom>
        </p:spPr>
      </p:pic>
      <p:sp>
        <p:nvSpPr>
          <p:cNvPr id="3" name="TextBox 3"/>
          <p:cNvSpPr txBox="1"/>
          <p:nvPr/>
        </p:nvSpPr>
        <p:spPr>
          <a:xfrm>
            <a:off x="1589382" y="-43958"/>
            <a:ext cx="16470018" cy="1053315"/>
          </a:xfrm>
          <a:prstGeom prst="rect">
            <a:avLst/>
          </a:prstGeom>
        </p:spPr>
        <p:txBody>
          <a:bodyPr lIns="0" tIns="0" rIns="0" bIns="0" rtlCol="0" anchor="t">
            <a:spAutoFit/>
          </a:bodyPr>
          <a:lstStyle/>
          <a:p>
            <a:pPr algn="l">
              <a:lnSpc>
                <a:spcPts val="8618"/>
              </a:lnSpc>
            </a:pPr>
            <a:r>
              <a:rPr lang="en-US" sz="6155" spc="-12" dirty="0">
                <a:solidFill>
                  <a:srgbClr val="0B3A7F"/>
                </a:solidFill>
                <a:latin typeface="Montserrat"/>
              </a:rPr>
              <a:t>Analysis output – Begin analysis</a:t>
            </a:r>
          </a:p>
        </p:txBody>
      </p:sp>
      <p:sp>
        <p:nvSpPr>
          <p:cNvPr id="7" name="Freeform 7"/>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8"/>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A</a:t>
            </a:r>
          </a:p>
        </p:txBody>
      </p:sp>
      <p:sp>
        <p:nvSpPr>
          <p:cNvPr id="10" name="Rectangle: Rounded Corners 9">
            <a:extLst>
              <a:ext uri="{FF2B5EF4-FFF2-40B4-BE49-F238E27FC236}">
                <a16:creationId xmlns:a16="http://schemas.microsoft.com/office/drawing/2014/main" id="{33559261-9261-1F99-CC82-ECBAE3EDB1FD}"/>
              </a:ext>
            </a:extLst>
          </p:cNvPr>
          <p:cNvSpPr/>
          <p:nvPr/>
        </p:nvSpPr>
        <p:spPr>
          <a:xfrm>
            <a:off x="9601200" y="7581900"/>
            <a:ext cx="2434133" cy="85314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2">
            <a:extLst>
              <a:ext uri="{FF2B5EF4-FFF2-40B4-BE49-F238E27FC236}">
                <a16:creationId xmlns:a16="http://schemas.microsoft.com/office/drawing/2014/main" id="{29FEC4F8-1223-7B68-C1E5-EDC3A01C8780}"/>
              </a:ext>
            </a:extLst>
          </p:cNvPr>
          <p:cNvGrpSpPr/>
          <p:nvPr/>
        </p:nvGrpSpPr>
        <p:grpSpPr>
          <a:xfrm>
            <a:off x="146538" y="203800"/>
            <a:ext cx="882162" cy="882162"/>
            <a:chOff x="0" y="0"/>
            <a:chExt cx="6350000" cy="6350000"/>
          </a:xfrm>
        </p:grpSpPr>
        <p:sp>
          <p:nvSpPr>
            <p:cNvPr id="15" name="Freeform 3">
              <a:extLst>
                <a:ext uri="{FF2B5EF4-FFF2-40B4-BE49-F238E27FC236}">
                  <a16:creationId xmlns:a16="http://schemas.microsoft.com/office/drawing/2014/main" id="{15112CB0-E3F2-2BFF-03FB-1F3B58413D05}"/>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16" name="TextBox 5">
            <a:extLst>
              <a:ext uri="{FF2B5EF4-FFF2-40B4-BE49-F238E27FC236}">
                <a16:creationId xmlns:a16="http://schemas.microsoft.com/office/drawing/2014/main" id="{1F30CA6D-151F-0F1C-5B4C-5A6E60CEA46F}"/>
              </a:ext>
            </a:extLst>
          </p:cNvPr>
          <p:cNvSpPr txBox="1"/>
          <p:nvPr/>
        </p:nvSpPr>
        <p:spPr>
          <a:xfrm>
            <a:off x="276113" y="190500"/>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Tree>
    <p:extLst>
      <p:ext uri="{BB962C8B-B14F-4D97-AF65-F5344CB8AC3E}">
        <p14:creationId xmlns:p14="http://schemas.microsoft.com/office/powerpoint/2010/main" val="4003462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68882" y="22717"/>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Module 4. Data analysis - Introduction</a:t>
            </a:r>
          </a:p>
        </p:txBody>
      </p:sp>
      <p:sp>
        <p:nvSpPr>
          <p:cNvPr id="6" name="Freeform 6"/>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A</a:t>
            </a:r>
          </a:p>
        </p:txBody>
      </p:sp>
      <p:sp>
        <p:nvSpPr>
          <p:cNvPr id="8" name="Freeform 8"/>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1168828" y="2293741"/>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B</a:t>
            </a:r>
          </a:p>
        </p:txBody>
      </p:sp>
      <p:sp>
        <p:nvSpPr>
          <p:cNvPr id="10" name="Freeform 10"/>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TextBox 11"/>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C</a:t>
            </a:r>
          </a:p>
        </p:txBody>
      </p:sp>
      <p:sp>
        <p:nvSpPr>
          <p:cNvPr id="12" name="Freeform 12"/>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TextBox 13"/>
          <p:cNvSpPr txBox="1"/>
          <p:nvPr/>
        </p:nvSpPr>
        <p:spPr>
          <a:xfrm>
            <a:off x="1174699" y="4681616"/>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D</a:t>
            </a:r>
          </a:p>
        </p:txBody>
      </p:sp>
      <p:sp>
        <p:nvSpPr>
          <p:cNvPr id="16" name="TextBox 16"/>
          <p:cNvSpPr txBox="1"/>
          <p:nvPr/>
        </p:nvSpPr>
        <p:spPr>
          <a:xfrm>
            <a:off x="2218962" y="1562100"/>
            <a:ext cx="15459437" cy="815929"/>
          </a:xfrm>
          <a:prstGeom prst="rect">
            <a:avLst/>
          </a:prstGeom>
        </p:spPr>
        <p:txBody>
          <a:bodyPr wrap="square" lIns="0" tIns="0" rIns="0" bIns="0" rtlCol="0" anchor="t">
            <a:spAutoFit/>
          </a:bodyPr>
          <a:lstStyle/>
          <a:p>
            <a:pPr algn="l">
              <a:lnSpc>
                <a:spcPts val="7068"/>
              </a:lnSpc>
            </a:pPr>
            <a:r>
              <a:rPr lang="en-US" sz="4200" b="1" spc="-8" dirty="0">
                <a:solidFill>
                  <a:srgbClr val="0B3A7F"/>
                </a:solidFill>
                <a:latin typeface="Montserrat"/>
              </a:rPr>
              <a:t>Selecting the required analysis parameters</a:t>
            </a:r>
          </a:p>
        </p:txBody>
      </p:sp>
      <p:sp>
        <p:nvSpPr>
          <p:cNvPr id="17" name="TextBox 17"/>
          <p:cNvSpPr txBox="1"/>
          <p:nvPr/>
        </p:nvSpPr>
        <p:spPr>
          <a:xfrm>
            <a:off x="2218962" y="3722034"/>
            <a:ext cx="13402037" cy="815929"/>
          </a:xfrm>
          <a:prstGeom prst="rect">
            <a:avLst/>
          </a:prstGeom>
        </p:spPr>
        <p:txBody>
          <a:bodyPr wrap="square" lIns="0" tIns="0" rIns="0" bIns="0" rtlCol="0" anchor="t">
            <a:spAutoFit/>
          </a:bodyPr>
          <a:lstStyle/>
          <a:p>
            <a:pPr algn="l">
              <a:lnSpc>
                <a:spcPts val="7068"/>
              </a:lnSpc>
            </a:pPr>
            <a:endParaRPr lang="en-US" sz="4200" spc="-8" dirty="0">
              <a:solidFill>
                <a:srgbClr val="0B3A7F"/>
              </a:solidFill>
              <a:latin typeface="Montserrat"/>
            </a:endParaRPr>
          </a:p>
        </p:txBody>
      </p:sp>
      <p:sp>
        <p:nvSpPr>
          <p:cNvPr id="18" name="TextBox 18"/>
          <p:cNvSpPr txBox="1"/>
          <p:nvPr/>
        </p:nvSpPr>
        <p:spPr>
          <a:xfrm>
            <a:off x="2218963" y="5059102"/>
            <a:ext cx="13850074" cy="815929"/>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Montserrat"/>
              </a:rPr>
              <a:t>Macros</a:t>
            </a:r>
          </a:p>
        </p:txBody>
      </p:sp>
      <p:sp>
        <p:nvSpPr>
          <p:cNvPr id="19" name="TextBox 19"/>
          <p:cNvSpPr txBox="1"/>
          <p:nvPr/>
        </p:nvSpPr>
        <p:spPr>
          <a:xfrm>
            <a:off x="2218962" y="3838118"/>
            <a:ext cx="13630637" cy="815929"/>
          </a:xfrm>
          <a:prstGeom prst="rect">
            <a:avLst/>
          </a:prstGeom>
        </p:spPr>
        <p:txBody>
          <a:bodyPr wrap="square" lIns="0" tIns="0" rIns="0" bIns="0" rtlCol="0" anchor="t">
            <a:spAutoFit/>
          </a:bodyPr>
          <a:lstStyle/>
          <a:p>
            <a:pPr>
              <a:lnSpc>
                <a:spcPts val="7068"/>
              </a:lnSpc>
            </a:pPr>
            <a:r>
              <a:rPr lang="en-US" sz="4200" spc="-8" dirty="0">
                <a:solidFill>
                  <a:srgbClr val="0B3A7F"/>
                </a:solidFill>
                <a:latin typeface="Montserrat"/>
              </a:rPr>
              <a:t>Selecting the optional analysis parameters</a:t>
            </a:r>
          </a:p>
        </p:txBody>
      </p:sp>
      <p:sp>
        <p:nvSpPr>
          <p:cNvPr id="20" name="TextBox 19">
            <a:extLst>
              <a:ext uri="{FF2B5EF4-FFF2-40B4-BE49-F238E27FC236}">
                <a16:creationId xmlns:a16="http://schemas.microsoft.com/office/drawing/2014/main" id="{5628B04B-171C-EB59-70AB-506A0BB89548}"/>
              </a:ext>
            </a:extLst>
          </p:cNvPr>
          <p:cNvSpPr txBox="1"/>
          <p:nvPr/>
        </p:nvSpPr>
        <p:spPr>
          <a:xfrm>
            <a:off x="2240448" y="2684858"/>
            <a:ext cx="11094552" cy="974526"/>
          </a:xfrm>
          <a:prstGeom prst="rect">
            <a:avLst/>
          </a:prstGeom>
        </p:spPr>
        <p:txBody>
          <a:bodyPr wrap="square" lIns="0" tIns="0" rIns="0" bIns="0" rtlCol="0" anchor="t">
            <a:spAutoFit/>
          </a:bodyPr>
          <a:lstStyle/>
          <a:p>
            <a:pPr>
              <a:lnSpc>
                <a:spcPts val="7068"/>
              </a:lnSpc>
            </a:pPr>
            <a:r>
              <a:rPr lang="en-US" sz="4200" spc="-8" dirty="0">
                <a:solidFill>
                  <a:srgbClr val="0B3A7F"/>
                </a:solidFill>
                <a:latin typeface="Montserrat"/>
              </a:rPr>
              <a:t>Running the analysis</a:t>
            </a:r>
          </a:p>
          <a:p>
            <a:pPr algn="l">
              <a:lnSpc>
                <a:spcPts val="7068"/>
              </a:lnSpc>
            </a:pPr>
            <a:endParaRPr lang="en-US" sz="4200" spc="-8" dirty="0">
              <a:solidFill>
                <a:srgbClr val="0B3A7F"/>
              </a:solidFill>
              <a:latin typeface="Montserrat"/>
            </a:endParaRPr>
          </a:p>
        </p:txBody>
      </p:sp>
      <p:grpSp>
        <p:nvGrpSpPr>
          <p:cNvPr id="21" name="Group 2">
            <a:extLst>
              <a:ext uri="{FF2B5EF4-FFF2-40B4-BE49-F238E27FC236}">
                <a16:creationId xmlns:a16="http://schemas.microsoft.com/office/drawing/2014/main" id="{E0AEA6A4-9408-D7EC-F909-BE8234DE11D7}"/>
              </a:ext>
            </a:extLst>
          </p:cNvPr>
          <p:cNvGrpSpPr/>
          <p:nvPr/>
        </p:nvGrpSpPr>
        <p:grpSpPr>
          <a:xfrm>
            <a:off x="146538" y="146538"/>
            <a:ext cx="882162" cy="882162"/>
            <a:chOff x="0" y="0"/>
            <a:chExt cx="6350000" cy="6350000"/>
          </a:xfrm>
        </p:grpSpPr>
        <p:sp>
          <p:nvSpPr>
            <p:cNvPr id="22" name="Freeform 3">
              <a:extLst>
                <a:ext uri="{FF2B5EF4-FFF2-40B4-BE49-F238E27FC236}">
                  <a16:creationId xmlns:a16="http://schemas.microsoft.com/office/drawing/2014/main" id="{BBC452EE-7A4E-70C9-EA5C-B8AF355330B9}"/>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23" name="TextBox 5">
            <a:extLst>
              <a:ext uri="{FF2B5EF4-FFF2-40B4-BE49-F238E27FC236}">
                <a16:creationId xmlns:a16="http://schemas.microsoft.com/office/drawing/2014/main" id="{DB207905-D29E-CE59-8085-B893C3B53A47}"/>
              </a:ext>
            </a:extLst>
          </p:cNvPr>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89382" y="-43958"/>
            <a:ext cx="16470018" cy="1053315"/>
          </a:xfrm>
          <a:prstGeom prst="rect">
            <a:avLst/>
          </a:prstGeom>
        </p:spPr>
        <p:txBody>
          <a:bodyPr lIns="0" tIns="0" rIns="0" bIns="0" rtlCol="0" anchor="t">
            <a:spAutoFit/>
          </a:bodyPr>
          <a:lstStyle/>
          <a:p>
            <a:pPr algn="l">
              <a:lnSpc>
                <a:spcPts val="8618"/>
              </a:lnSpc>
            </a:pPr>
            <a:r>
              <a:rPr lang="en-US" sz="6155" spc="-12" dirty="0">
                <a:solidFill>
                  <a:srgbClr val="0B3A7F"/>
                </a:solidFill>
                <a:latin typeface="Montserrat"/>
              </a:rPr>
              <a:t>Analysis output</a:t>
            </a:r>
          </a:p>
        </p:txBody>
      </p:sp>
      <p:sp>
        <p:nvSpPr>
          <p:cNvPr id="7" name="Freeform 7"/>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A</a:t>
            </a:r>
          </a:p>
        </p:txBody>
      </p:sp>
      <p:grpSp>
        <p:nvGrpSpPr>
          <p:cNvPr id="9" name="Group 2">
            <a:extLst>
              <a:ext uri="{FF2B5EF4-FFF2-40B4-BE49-F238E27FC236}">
                <a16:creationId xmlns:a16="http://schemas.microsoft.com/office/drawing/2014/main" id="{BDB976B5-FE5B-46D1-84D5-2F52B00DD553}"/>
              </a:ext>
            </a:extLst>
          </p:cNvPr>
          <p:cNvGrpSpPr/>
          <p:nvPr/>
        </p:nvGrpSpPr>
        <p:grpSpPr>
          <a:xfrm>
            <a:off x="146538" y="146538"/>
            <a:ext cx="882162" cy="882162"/>
            <a:chOff x="0" y="0"/>
            <a:chExt cx="6350000" cy="6350000"/>
          </a:xfrm>
        </p:grpSpPr>
        <p:sp>
          <p:nvSpPr>
            <p:cNvPr id="10" name="Freeform 3">
              <a:extLst>
                <a:ext uri="{FF2B5EF4-FFF2-40B4-BE49-F238E27FC236}">
                  <a16:creationId xmlns:a16="http://schemas.microsoft.com/office/drawing/2014/main" id="{1786F512-9F01-94A0-876C-F4AC35999D39}"/>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11" name="TextBox 5">
            <a:extLst>
              <a:ext uri="{FF2B5EF4-FFF2-40B4-BE49-F238E27FC236}">
                <a16:creationId xmlns:a16="http://schemas.microsoft.com/office/drawing/2014/main" id="{24485A3E-56BA-A652-96EC-C6DECC772032}"/>
              </a:ext>
            </a:extLst>
          </p:cNvPr>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pic>
        <p:nvPicPr>
          <p:cNvPr id="5" name="Picture 4">
            <a:extLst>
              <a:ext uri="{FF2B5EF4-FFF2-40B4-BE49-F238E27FC236}">
                <a16:creationId xmlns:a16="http://schemas.microsoft.com/office/drawing/2014/main" id="{E119EF86-0859-A394-9814-C28C4D166D0F}"/>
              </a:ext>
            </a:extLst>
          </p:cNvPr>
          <p:cNvPicPr>
            <a:picLocks noChangeAspect="1"/>
          </p:cNvPicPr>
          <p:nvPr/>
        </p:nvPicPr>
        <p:blipFill>
          <a:blip r:embed="rId4"/>
          <a:stretch>
            <a:fillRect/>
          </a:stretch>
        </p:blipFill>
        <p:spPr>
          <a:xfrm>
            <a:off x="2743200" y="1481137"/>
            <a:ext cx="13868400" cy="8234363"/>
          </a:xfrm>
          <a:prstGeom prst="rect">
            <a:avLst/>
          </a:prstGeom>
        </p:spPr>
      </p:pic>
      <p:sp>
        <p:nvSpPr>
          <p:cNvPr id="6" name="Rectangle: Rounded Corners 5">
            <a:extLst>
              <a:ext uri="{FF2B5EF4-FFF2-40B4-BE49-F238E27FC236}">
                <a16:creationId xmlns:a16="http://schemas.microsoft.com/office/drawing/2014/main" id="{A93F8375-A45A-15F8-E8E8-C1618C441104}"/>
              </a:ext>
            </a:extLst>
          </p:cNvPr>
          <p:cNvSpPr/>
          <p:nvPr/>
        </p:nvSpPr>
        <p:spPr>
          <a:xfrm>
            <a:off x="4225960" y="1352899"/>
            <a:ext cx="2677546" cy="4378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0346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89382" y="-43958"/>
            <a:ext cx="16470018" cy="1022203"/>
          </a:xfrm>
          <a:prstGeom prst="rect">
            <a:avLst/>
          </a:prstGeom>
        </p:spPr>
        <p:txBody>
          <a:bodyPr lIns="0" tIns="0" rIns="0" bIns="0" rtlCol="0" anchor="t">
            <a:spAutoFit/>
          </a:bodyPr>
          <a:lstStyle/>
          <a:p>
            <a:pPr algn="l">
              <a:lnSpc>
                <a:spcPts val="8618"/>
              </a:lnSpc>
            </a:pPr>
            <a:r>
              <a:rPr lang="en-US" sz="6155" spc="-12" dirty="0">
                <a:solidFill>
                  <a:srgbClr val="0B3A7F"/>
                </a:solidFill>
                <a:latin typeface="Montserrat"/>
              </a:rPr>
              <a:t>Select a different graph</a:t>
            </a:r>
          </a:p>
        </p:txBody>
      </p:sp>
      <p:sp>
        <p:nvSpPr>
          <p:cNvPr id="7" name="Freeform 7"/>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A</a:t>
            </a:r>
          </a:p>
        </p:txBody>
      </p:sp>
      <p:pic>
        <p:nvPicPr>
          <p:cNvPr id="9" name="Picture 8">
            <a:extLst>
              <a:ext uri="{FF2B5EF4-FFF2-40B4-BE49-F238E27FC236}">
                <a16:creationId xmlns:a16="http://schemas.microsoft.com/office/drawing/2014/main" id="{2BFE909F-23F7-1A6C-E05A-C603758E3569}"/>
              </a:ext>
            </a:extLst>
          </p:cNvPr>
          <p:cNvPicPr>
            <a:picLocks noChangeAspect="1"/>
          </p:cNvPicPr>
          <p:nvPr/>
        </p:nvPicPr>
        <p:blipFill>
          <a:blip r:embed="rId4"/>
          <a:stretch>
            <a:fillRect/>
          </a:stretch>
        </p:blipFill>
        <p:spPr>
          <a:xfrm>
            <a:off x="2691063" y="1638300"/>
            <a:ext cx="13310937" cy="7903369"/>
          </a:xfrm>
          <a:prstGeom prst="rect">
            <a:avLst/>
          </a:prstGeom>
        </p:spPr>
      </p:pic>
      <p:sp>
        <p:nvSpPr>
          <p:cNvPr id="2" name="Rectangle: Rounded Corners 1">
            <a:extLst>
              <a:ext uri="{FF2B5EF4-FFF2-40B4-BE49-F238E27FC236}">
                <a16:creationId xmlns:a16="http://schemas.microsoft.com/office/drawing/2014/main" id="{80153AAB-4ED0-5ADE-EA02-6EDC8CA099AE}"/>
              </a:ext>
            </a:extLst>
          </p:cNvPr>
          <p:cNvSpPr/>
          <p:nvPr/>
        </p:nvSpPr>
        <p:spPr>
          <a:xfrm>
            <a:off x="10523059" y="8189009"/>
            <a:ext cx="1135541" cy="4378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
            <a:extLst>
              <a:ext uri="{FF2B5EF4-FFF2-40B4-BE49-F238E27FC236}">
                <a16:creationId xmlns:a16="http://schemas.microsoft.com/office/drawing/2014/main" id="{66CE6028-B7FA-0756-D0E3-726371B4D1FE}"/>
              </a:ext>
            </a:extLst>
          </p:cNvPr>
          <p:cNvGrpSpPr/>
          <p:nvPr/>
        </p:nvGrpSpPr>
        <p:grpSpPr>
          <a:xfrm>
            <a:off x="146538" y="159238"/>
            <a:ext cx="882162" cy="882162"/>
            <a:chOff x="0" y="0"/>
            <a:chExt cx="6350000" cy="6350000"/>
          </a:xfrm>
        </p:grpSpPr>
        <p:sp>
          <p:nvSpPr>
            <p:cNvPr id="10" name="Freeform 3">
              <a:extLst>
                <a:ext uri="{FF2B5EF4-FFF2-40B4-BE49-F238E27FC236}">
                  <a16:creationId xmlns:a16="http://schemas.microsoft.com/office/drawing/2014/main" id="{7594B473-558A-96DB-7D7C-2DA7255C2889}"/>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11" name="TextBox 5">
            <a:extLst>
              <a:ext uri="{FF2B5EF4-FFF2-40B4-BE49-F238E27FC236}">
                <a16:creationId xmlns:a16="http://schemas.microsoft.com/office/drawing/2014/main" id="{BC799D18-7062-CA4C-0D0F-FFE7200A02F2}"/>
              </a:ext>
            </a:extLst>
          </p:cNvPr>
          <p:cNvSpPr txBox="1"/>
          <p:nvPr/>
        </p:nvSpPr>
        <p:spPr>
          <a:xfrm>
            <a:off x="276113" y="1459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Tree>
    <p:extLst>
      <p:ext uri="{BB962C8B-B14F-4D97-AF65-F5344CB8AC3E}">
        <p14:creationId xmlns:p14="http://schemas.microsoft.com/office/powerpoint/2010/main" val="692914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89382" y="-43958"/>
            <a:ext cx="16470018" cy="1022203"/>
          </a:xfrm>
          <a:prstGeom prst="rect">
            <a:avLst/>
          </a:prstGeom>
        </p:spPr>
        <p:txBody>
          <a:bodyPr lIns="0" tIns="0" rIns="0" bIns="0" rtlCol="0" anchor="t">
            <a:spAutoFit/>
          </a:bodyPr>
          <a:lstStyle/>
          <a:p>
            <a:pPr algn="l">
              <a:lnSpc>
                <a:spcPts val="8618"/>
              </a:lnSpc>
            </a:pPr>
            <a:r>
              <a:rPr lang="en-US" sz="6155" spc="-12" dirty="0">
                <a:solidFill>
                  <a:srgbClr val="0B3A7F"/>
                </a:solidFill>
                <a:latin typeface="Montserrat"/>
              </a:rPr>
              <a:t>Sort the table</a:t>
            </a:r>
          </a:p>
        </p:txBody>
      </p:sp>
      <p:sp>
        <p:nvSpPr>
          <p:cNvPr id="7" name="Freeform 7"/>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A</a:t>
            </a:r>
          </a:p>
        </p:txBody>
      </p:sp>
      <p:pic>
        <p:nvPicPr>
          <p:cNvPr id="11" name="Picture 10">
            <a:extLst>
              <a:ext uri="{FF2B5EF4-FFF2-40B4-BE49-F238E27FC236}">
                <a16:creationId xmlns:a16="http://schemas.microsoft.com/office/drawing/2014/main" id="{13B030B3-CCC0-FEA6-04A4-01A66D70D61E}"/>
              </a:ext>
            </a:extLst>
          </p:cNvPr>
          <p:cNvPicPr>
            <a:picLocks noChangeAspect="1"/>
          </p:cNvPicPr>
          <p:nvPr/>
        </p:nvPicPr>
        <p:blipFill>
          <a:blip r:embed="rId4"/>
          <a:stretch>
            <a:fillRect/>
          </a:stretch>
        </p:blipFill>
        <p:spPr>
          <a:xfrm>
            <a:off x="2555789" y="2552700"/>
            <a:ext cx="14055811" cy="5119806"/>
          </a:xfrm>
          <a:prstGeom prst="rect">
            <a:avLst/>
          </a:prstGeom>
        </p:spPr>
      </p:pic>
      <p:sp>
        <p:nvSpPr>
          <p:cNvPr id="12" name="TextBox 8">
            <a:extLst>
              <a:ext uri="{FF2B5EF4-FFF2-40B4-BE49-F238E27FC236}">
                <a16:creationId xmlns:a16="http://schemas.microsoft.com/office/drawing/2014/main" id="{28954D88-E0F5-6C44-AED0-5750AAFB5F20}"/>
              </a:ext>
            </a:extLst>
          </p:cNvPr>
          <p:cNvSpPr txBox="1"/>
          <p:nvPr/>
        </p:nvSpPr>
        <p:spPr>
          <a:xfrm>
            <a:off x="2057400" y="1104900"/>
            <a:ext cx="15011400" cy="646331"/>
          </a:xfrm>
          <a:prstGeom prst="rect">
            <a:avLst/>
          </a:prstGeom>
        </p:spPr>
        <p:txBody>
          <a:bodyPr wrap="square" lIns="0" tIns="0" rIns="0" bIns="0" rtlCol="0" anchor="t">
            <a:spAutoFit/>
          </a:bodyPr>
          <a:lstStyle/>
          <a:p>
            <a:pPr algn="l"/>
            <a:r>
              <a:rPr lang="en-US" sz="4200" spc="-105" dirty="0">
                <a:solidFill>
                  <a:srgbClr val="0B3A7F"/>
                </a:solidFill>
                <a:latin typeface="Canva Sans Display"/>
              </a:rPr>
              <a:t>Click on a column heading to sort the table.</a:t>
            </a:r>
          </a:p>
        </p:txBody>
      </p:sp>
      <p:sp>
        <p:nvSpPr>
          <p:cNvPr id="13" name="Rectangle: Rounded Corners 12">
            <a:extLst>
              <a:ext uri="{FF2B5EF4-FFF2-40B4-BE49-F238E27FC236}">
                <a16:creationId xmlns:a16="http://schemas.microsoft.com/office/drawing/2014/main" id="{C6BB0124-ECD7-609F-FCB2-E0BC16E268FB}"/>
              </a:ext>
            </a:extLst>
          </p:cNvPr>
          <p:cNvSpPr/>
          <p:nvPr/>
        </p:nvSpPr>
        <p:spPr>
          <a:xfrm>
            <a:off x="7162800" y="3756951"/>
            <a:ext cx="2945301" cy="85314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2">
            <a:extLst>
              <a:ext uri="{FF2B5EF4-FFF2-40B4-BE49-F238E27FC236}">
                <a16:creationId xmlns:a16="http://schemas.microsoft.com/office/drawing/2014/main" id="{80D2FB8B-CA09-4C94-F565-D27522DB729D}"/>
              </a:ext>
            </a:extLst>
          </p:cNvPr>
          <p:cNvGrpSpPr/>
          <p:nvPr/>
        </p:nvGrpSpPr>
        <p:grpSpPr>
          <a:xfrm>
            <a:off x="146538" y="146538"/>
            <a:ext cx="882162" cy="882162"/>
            <a:chOff x="0" y="0"/>
            <a:chExt cx="6350000" cy="6350000"/>
          </a:xfrm>
        </p:grpSpPr>
        <p:sp>
          <p:nvSpPr>
            <p:cNvPr id="15" name="Freeform 3">
              <a:extLst>
                <a:ext uri="{FF2B5EF4-FFF2-40B4-BE49-F238E27FC236}">
                  <a16:creationId xmlns:a16="http://schemas.microsoft.com/office/drawing/2014/main" id="{DC3B28AE-EDF7-CB20-5695-E53C7688FB76}"/>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16" name="TextBox 5">
            <a:extLst>
              <a:ext uri="{FF2B5EF4-FFF2-40B4-BE49-F238E27FC236}">
                <a16:creationId xmlns:a16="http://schemas.microsoft.com/office/drawing/2014/main" id="{6F2B1255-E1F1-1CF2-181A-FF4F54C5B036}"/>
              </a:ext>
            </a:extLst>
          </p:cNvPr>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Tree>
    <p:extLst>
      <p:ext uri="{BB962C8B-B14F-4D97-AF65-F5344CB8AC3E}">
        <p14:creationId xmlns:p14="http://schemas.microsoft.com/office/powerpoint/2010/main" val="697972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89382" y="-43958"/>
            <a:ext cx="16470018" cy="1022203"/>
          </a:xfrm>
          <a:prstGeom prst="rect">
            <a:avLst/>
          </a:prstGeom>
        </p:spPr>
        <p:txBody>
          <a:bodyPr lIns="0" tIns="0" rIns="0" bIns="0" rtlCol="0" anchor="t">
            <a:spAutoFit/>
          </a:bodyPr>
          <a:lstStyle/>
          <a:p>
            <a:pPr algn="l">
              <a:lnSpc>
                <a:spcPts val="8618"/>
              </a:lnSpc>
            </a:pPr>
            <a:r>
              <a:rPr lang="en-US" sz="6155" spc="-12" dirty="0">
                <a:solidFill>
                  <a:srgbClr val="0B3A7F"/>
                </a:solidFill>
                <a:latin typeface="Montserrat"/>
              </a:rPr>
              <a:t>Show hidden columns</a:t>
            </a:r>
          </a:p>
        </p:txBody>
      </p:sp>
      <p:sp>
        <p:nvSpPr>
          <p:cNvPr id="7" name="Freeform 7"/>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A</a:t>
            </a:r>
          </a:p>
        </p:txBody>
      </p:sp>
      <p:pic>
        <p:nvPicPr>
          <p:cNvPr id="4" name="Picture 3">
            <a:extLst>
              <a:ext uri="{FF2B5EF4-FFF2-40B4-BE49-F238E27FC236}">
                <a16:creationId xmlns:a16="http://schemas.microsoft.com/office/drawing/2014/main" id="{22F238FB-4217-2FE7-7C76-68ACF2B01632}"/>
              </a:ext>
            </a:extLst>
          </p:cNvPr>
          <p:cNvPicPr>
            <a:picLocks noChangeAspect="1"/>
          </p:cNvPicPr>
          <p:nvPr/>
        </p:nvPicPr>
        <p:blipFill>
          <a:blip r:embed="rId4"/>
          <a:stretch>
            <a:fillRect/>
          </a:stretch>
        </p:blipFill>
        <p:spPr>
          <a:xfrm>
            <a:off x="2209800" y="2224270"/>
            <a:ext cx="14478000" cy="5510030"/>
          </a:xfrm>
          <a:prstGeom prst="rect">
            <a:avLst/>
          </a:prstGeom>
        </p:spPr>
      </p:pic>
      <p:sp>
        <p:nvSpPr>
          <p:cNvPr id="9" name="Rectangle: Rounded Corners 8">
            <a:extLst>
              <a:ext uri="{FF2B5EF4-FFF2-40B4-BE49-F238E27FC236}">
                <a16:creationId xmlns:a16="http://schemas.microsoft.com/office/drawing/2014/main" id="{3E0B4336-BD46-CE6D-73EC-4A7F8C484796}"/>
              </a:ext>
            </a:extLst>
          </p:cNvPr>
          <p:cNvSpPr/>
          <p:nvPr/>
        </p:nvSpPr>
        <p:spPr>
          <a:xfrm>
            <a:off x="12747660" y="3000861"/>
            <a:ext cx="2677546" cy="52973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2">
            <a:extLst>
              <a:ext uri="{FF2B5EF4-FFF2-40B4-BE49-F238E27FC236}">
                <a16:creationId xmlns:a16="http://schemas.microsoft.com/office/drawing/2014/main" id="{8D46C67D-6B4B-ABA9-FBFB-23B43C017FC5}"/>
              </a:ext>
            </a:extLst>
          </p:cNvPr>
          <p:cNvGrpSpPr/>
          <p:nvPr/>
        </p:nvGrpSpPr>
        <p:grpSpPr>
          <a:xfrm>
            <a:off x="146538" y="146538"/>
            <a:ext cx="882162" cy="882162"/>
            <a:chOff x="0" y="0"/>
            <a:chExt cx="6350000" cy="6350000"/>
          </a:xfrm>
        </p:grpSpPr>
        <p:sp>
          <p:nvSpPr>
            <p:cNvPr id="12" name="Freeform 3">
              <a:extLst>
                <a:ext uri="{FF2B5EF4-FFF2-40B4-BE49-F238E27FC236}">
                  <a16:creationId xmlns:a16="http://schemas.microsoft.com/office/drawing/2014/main" id="{3549C646-48F0-CC8C-193B-12F0A8424C19}"/>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13" name="TextBox 5">
            <a:extLst>
              <a:ext uri="{FF2B5EF4-FFF2-40B4-BE49-F238E27FC236}">
                <a16:creationId xmlns:a16="http://schemas.microsoft.com/office/drawing/2014/main" id="{CC1A8B8C-4A0C-200D-E17E-1D3A813DE5C2}"/>
              </a:ext>
            </a:extLst>
          </p:cNvPr>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Tree>
    <p:extLst>
      <p:ext uri="{BB962C8B-B14F-4D97-AF65-F5344CB8AC3E}">
        <p14:creationId xmlns:p14="http://schemas.microsoft.com/office/powerpoint/2010/main" val="4229400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89382" y="-43958"/>
            <a:ext cx="16470018" cy="1053315"/>
          </a:xfrm>
          <a:prstGeom prst="rect">
            <a:avLst/>
          </a:prstGeom>
        </p:spPr>
        <p:txBody>
          <a:bodyPr lIns="0" tIns="0" rIns="0" bIns="0" rtlCol="0" anchor="t">
            <a:spAutoFit/>
          </a:bodyPr>
          <a:lstStyle/>
          <a:p>
            <a:pPr algn="l">
              <a:lnSpc>
                <a:spcPts val="8618"/>
              </a:lnSpc>
            </a:pPr>
            <a:r>
              <a:rPr lang="en-US" sz="6155" spc="-12" dirty="0">
                <a:solidFill>
                  <a:srgbClr val="0B3A7F"/>
                </a:solidFill>
                <a:latin typeface="Montserrat"/>
              </a:rPr>
              <a:t>Copy table and copy graph</a:t>
            </a:r>
          </a:p>
        </p:txBody>
      </p:sp>
      <p:sp>
        <p:nvSpPr>
          <p:cNvPr id="7" name="Freeform 7"/>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A</a:t>
            </a:r>
          </a:p>
        </p:txBody>
      </p:sp>
      <p:pic>
        <p:nvPicPr>
          <p:cNvPr id="9" name="Picture 8">
            <a:extLst>
              <a:ext uri="{FF2B5EF4-FFF2-40B4-BE49-F238E27FC236}">
                <a16:creationId xmlns:a16="http://schemas.microsoft.com/office/drawing/2014/main" id="{816E24CD-DCB6-9E80-2255-F5466BED8D51}"/>
              </a:ext>
            </a:extLst>
          </p:cNvPr>
          <p:cNvPicPr>
            <a:picLocks noChangeAspect="1"/>
          </p:cNvPicPr>
          <p:nvPr/>
        </p:nvPicPr>
        <p:blipFill>
          <a:blip r:embed="rId4"/>
          <a:stretch>
            <a:fillRect/>
          </a:stretch>
        </p:blipFill>
        <p:spPr>
          <a:xfrm>
            <a:off x="3657600" y="2705100"/>
            <a:ext cx="10210800" cy="1193051"/>
          </a:xfrm>
          <a:prstGeom prst="rect">
            <a:avLst/>
          </a:prstGeom>
        </p:spPr>
      </p:pic>
      <p:sp>
        <p:nvSpPr>
          <p:cNvPr id="10" name="TextBox 8">
            <a:extLst>
              <a:ext uri="{FF2B5EF4-FFF2-40B4-BE49-F238E27FC236}">
                <a16:creationId xmlns:a16="http://schemas.microsoft.com/office/drawing/2014/main" id="{20BBE336-CB3A-46EE-FB5D-B82DA7EB49D5}"/>
              </a:ext>
            </a:extLst>
          </p:cNvPr>
          <p:cNvSpPr txBox="1"/>
          <p:nvPr/>
        </p:nvSpPr>
        <p:spPr>
          <a:xfrm>
            <a:off x="2057400" y="1104900"/>
            <a:ext cx="15011400" cy="1292662"/>
          </a:xfrm>
          <a:prstGeom prst="rect">
            <a:avLst/>
          </a:prstGeom>
        </p:spPr>
        <p:txBody>
          <a:bodyPr wrap="square" lIns="0" tIns="0" rIns="0" bIns="0" rtlCol="0" anchor="t">
            <a:spAutoFit/>
          </a:bodyPr>
          <a:lstStyle/>
          <a:p>
            <a:pPr algn="l"/>
            <a:r>
              <a:rPr lang="en-US" sz="4200" spc="-105" dirty="0">
                <a:solidFill>
                  <a:srgbClr val="0B3A7F"/>
                </a:solidFill>
                <a:latin typeface="Canva Sans Display"/>
              </a:rPr>
              <a:t>You can use “Copy table” and “Copy graph” to copy the results to Excel, Word, or PowerPoint.</a:t>
            </a:r>
          </a:p>
        </p:txBody>
      </p:sp>
      <p:sp>
        <p:nvSpPr>
          <p:cNvPr id="11" name="Rectangle: Rounded Corners 10">
            <a:extLst>
              <a:ext uri="{FF2B5EF4-FFF2-40B4-BE49-F238E27FC236}">
                <a16:creationId xmlns:a16="http://schemas.microsoft.com/office/drawing/2014/main" id="{E8CE4B3F-5E60-194B-6697-179E05F88716}"/>
              </a:ext>
            </a:extLst>
          </p:cNvPr>
          <p:cNvSpPr/>
          <p:nvPr/>
        </p:nvSpPr>
        <p:spPr>
          <a:xfrm>
            <a:off x="3581400" y="3390900"/>
            <a:ext cx="3920195" cy="52973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C6CC5C9-4E90-DA09-9946-040EDEAA769E}"/>
              </a:ext>
            </a:extLst>
          </p:cNvPr>
          <p:cNvPicPr>
            <a:picLocks noChangeAspect="1"/>
          </p:cNvPicPr>
          <p:nvPr/>
        </p:nvPicPr>
        <p:blipFill>
          <a:blip r:embed="rId5"/>
          <a:stretch>
            <a:fillRect/>
          </a:stretch>
        </p:blipFill>
        <p:spPr>
          <a:xfrm>
            <a:off x="587607" y="6003911"/>
            <a:ext cx="9338783" cy="3178189"/>
          </a:xfrm>
          <a:prstGeom prst="rect">
            <a:avLst/>
          </a:prstGeom>
        </p:spPr>
      </p:pic>
      <p:sp>
        <p:nvSpPr>
          <p:cNvPr id="14" name="TextBox 13">
            <a:extLst>
              <a:ext uri="{FF2B5EF4-FFF2-40B4-BE49-F238E27FC236}">
                <a16:creationId xmlns:a16="http://schemas.microsoft.com/office/drawing/2014/main" id="{94897BA2-C376-BEAA-2F1D-2DA210BA40F9}"/>
              </a:ext>
            </a:extLst>
          </p:cNvPr>
          <p:cNvSpPr txBox="1"/>
          <p:nvPr/>
        </p:nvSpPr>
        <p:spPr>
          <a:xfrm>
            <a:off x="533400" y="5459968"/>
            <a:ext cx="1828800" cy="369332"/>
          </a:xfrm>
          <a:prstGeom prst="rect">
            <a:avLst/>
          </a:prstGeom>
          <a:noFill/>
        </p:spPr>
        <p:txBody>
          <a:bodyPr wrap="square" rtlCol="0">
            <a:spAutoFit/>
          </a:bodyPr>
          <a:lstStyle/>
          <a:p>
            <a:r>
              <a:rPr lang="en-US" sz="1800" b="1" kern="1200" dirty="0">
                <a:solidFill>
                  <a:schemeClr val="tx1"/>
                </a:solidFill>
                <a:latin typeface="+mn-lt"/>
                <a:ea typeface="+mn-ea"/>
                <a:cs typeface="+mn-cs"/>
              </a:rPr>
              <a:t>Microsoft Excel</a:t>
            </a:r>
          </a:p>
        </p:txBody>
      </p:sp>
      <p:sp>
        <p:nvSpPr>
          <p:cNvPr id="15" name="TextBox 14">
            <a:extLst>
              <a:ext uri="{FF2B5EF4-FFF2-40B4-BE49-F238E27FC236}">
                <a16:creationId xmlns:a16="http://schemas.microsoft.com/office/drawing/2014/main" id="{0CC3A38C-1252-9808-15AF-87138F4B4D9C}"/>
              </a:ext>
            </a:extLst>
          </p:cNvPr>
          <p:cNvSpPr txBox="1"/>
          <p:nvPr/>
        </p:nvSpPr>
        <p:spPr>
          <a:xfrm>
            <a:off x="10287000" y="5448301"/>
            <a:ext cx="4648200" cy="381000"/>
          </a:xfrm>
          <a:prstGeom prst="rect">
            <a:avLst/>
          </a:prstGeom>
          <a:noFill/>
        </p:spPr>
        <p:txBody>
          <a:bodyPr wrap="square" rtlCol="0">
            <a:spAutoFit/>
          </a:bodyPr>
          <a:lstStyle/>
          <a:p>
            <a:r>
              <a:rPr lang="en-US" sz="1800" b="1" kern="1200" dirty="0">
                <a:solidFill>
                  <a:schemeClr val="tx1"/>
                </a:solidFill>
                <a:latin typeface="+mn-lt"/>
                <a:ea typeface="+mn-ea"/>
                <a:cs typeface="+mn-cs"/>
              </a:rPr>
              <a:t>Microsoft PowerPoint</a:t>
            </a:r>
          </a:p>
        </p:txBody>
      </p:sp>
      <p:pic>
        <p:nvPicPr>
          <p:cNvPr id="19" name="Picture 18">
            <a:extLst>
              <a:ext uri="{FF2B5EF4-FFF2-40B4-BE49-F238E27FC236}">
                <a16:creationId xmlns:a16="http://schemas.microsoft.com/office/drawing/2014/main" id="{269C6708-6469-E7BF-2C14-B457371BAD60}"/>
              </a:ext>
            </a:extLst>
          </p:cNvPr>
          <p:cNvPicPr>
            <a:picLocks noChangeAspect="1"/>
          </p:cNvPicPr>
          <p:nvPr/>
        </p:nvPicPr>
        <p:blipFill>
          <a:blip r:embed="rId6"/>
          <a:stretch>
            <a:fillRect/>
          </a:stretch>
        </p:blipFill>
        <p:spPr>
          <a:xfrm>
            <a:off x="10363200" y="5928462"/>
            <a:ext cx="6456748" cy="3769076"/>
          </a:xfrm>
          <a:prstGeom prst="rect">
            <a:avLst/>
          </a:prstGeom>
        </p:spPr>
      </p:pic>
      <p:grpSp>
        <p:nvGrpSpPr>
          <p:cNvPr id="20" name="Group 2">
            <a:extLst>
              <a:ext uri="{FF2B5EF4-FFF2-40B4-BE49-F238E27FC236}">
                <a16:creationId xmlns:a16="http://schemas.microsoft.com/office/drawing/2014/main" id="{15B1F688-7F0E-0BD0-6EC4-C9EFC770ED89}"/>
              </a:ext>
            </a:extLst>
          </p:cNvPr>
          <p:cNvGrpSpPr/>
          <p:nvPr/>
        </p:nvGrpSpPr>
        <p:grpSpPr>
          <a:xfrm>
            <a:off x="146538" y="146538"/>
            <a:ext cx="882162" cy="882162"/>
            <a:chOff x="0" y="0"/>
            <a:chExt cx="6350000" cy="6350000"/>
          </a:xfrm>
        </p:grpSpPr>
        <p:sp>
          <p:nvSpPr>
            <p:cNvPr id="21" name="Freeform 3">
              <a:extLst>
                <a:ext uri="{FF2B5EF4-FFF2-40B4-BE49-F238E27FC236}">
                  <a16:creationId xmlns:a16="http://schemas.microsoft.com/office/drawing/2014/main" id="{0DA7C45B-2609-976C-6101-C71F68F86CE6}"/>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22" name="TextBox 5">
            <a:extLst>
              <a:ext uri="{FF2B5EF4-FFF2-40B4-BE49-F238E27FC236}">
                <a16:creationId xmlns:a16="http://schemas.microsoft.com/office/drawing/2014/main" id="{4A6996C5-BF9C-0F77-40CB-A6E004F1FAAC}"/>
              </a:ext>
            </a:extLst>
          </p:cNvPr>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Tree>
    <p:extLst>
      <p:ext uri="{BB962C8B-B14F-4D97-AF65-F5344CB8AC3E}">
        <p14:creationId xmlns:p14="http://schemas.microsoft.com/office/powerpoint/2010/main" val="696686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89382" y="-43958"/>
            <a:ext cx="16470018" cy="1053315"/>
          </a:xfrm>
          <a:prstGeom prst="rect">
            <a:avLst/>
          </a:prstGeom>
        </p:spPr>
        <p:txBody>
          <a:bodyPr lIns="0" tIns="0" rIns="0" bIns="0" rtlCol="0" anchor="t">
            <a:spAutoFit/>
          </a:bodyPr>
          <a:lstStyle/>
          <a:p>
            <a:pPr algn="l">
              <a:lnSpc>
                <a:spcPts val="8618"/>
              </a:lnSpc>
            </a:pPr>
            <a:r>
              <a:rPr lang="en-US" sz="6155" spc="-12" dirty="0">
                <a:solidFill>
                  <a:srgbClr val="0B3A7F"/>
                </a:solidFill>
                <a:latin typeface="Montserrat"/>
              </a:rPr>
              <a:t>Save table and save graph</a:t>
            </a:r>
          </a:p>
        </p:txBody>
      </p:sp>
      <p:sp>
        <p:nvSpPr>
          <p:cNvPr id="7" name="Freeform 7"/>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8"/>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A</a:t>
            </a:r>
          </a:p>
        </p:txBody>
      </p:sp>
      <p:pic>
        <p:nvPicPr>
          <p:cNvPr id="9" name="Picture 8">
            <a:extLst>
              <a:ext uri="{FF2B5EF4-FFF2-40B4-BE49-F238E27FC236}">
                <a16:creationId xmlns:a16="http://schemas.microsoft.com/office/drawing/2014/main" id="{816E24CD-DCB6-9E80-2255-F5466BED8D51}"/>
              </a:ext>
            </a:extLst>
          </p:cNvPr>
          <p:cNvPicPr>
            <a:picLocks noChangeAspect="1"/>
          </p:cNvPicPr>
          <p:nvPr/>
        </p:nvPicPr>
        <p:blipFill>
          <a:blip r:embed="rId5"/>
          <a:stretch>
            <a:fillRect/>
          </a:stretch>
        </p:blipFill>
        <p:spPr>
          <a:xfrm>
            <a:off x="3657600" y="2705100"/>
            <a:ext cx="10210800" cy="1193051"/>
          </a:xfrm>
          <a:prstGeom prst="rect">
            <a:avLst/>
          </a:prstGeom>
        </p:spPr>
      </p:pic>
      <p:sp>
        <p:nvSpPr>
          <p:cNvPr id="10" name="TextBox 8">
            <a:extLst>
              <a:ext uri="{FF2B5EF4-FFF2-40B4-BE49-F238E27FC236}">
                <a16:creationId xmlns:a16="http://schemas.microsoft.com/office/drawing/2014/main" id="{20BBE336-CB3A-46EE-FB5D-B82DA7EB49D5}"/>
              </a:ext>
            </a:extLst>
          </p:cNvPr>
          <p:cNvSpPr txBox="1"/>
          <p:nvPr/>
        </p:nvSpPr>
        <p:spPr>
          <a:xfrm>
            <a:off x="2057400" y="1104900"/>
            <a:ext cx="15011400" cy="1292662"/>
          </a:xfrm>
          <a:prstGeom prst="rect">
            <a:avLst/>
          </a:prstGeom>
        </p:spPr>
        <p:txBody>
          <a:bodyPr wrap="square" lIns="0" tIns="0" rIns="0" bIns="0" rtlCol="0" anchor="t">
            <a:spAutoFit/>
          </a:bodyPr>
          <a:lstStyle/>
          <a:p>
            <a:pPr algn="l"/>
            <a:r>
              <a:rPr lang="en-US" sz="4200" spc="-105" dirty="0">
                <a:solidFill>
                  <a:srgbClr val="0B3A7F"/>
                </a:solidFill>
                <a:latin typeface="Canva Sans Display"/>
              </a:rPr>
              <a:t>You can use “Save table” and “Save graph” to save the results to a file.</a:t>
            </a:r>
          </a:p>
        </p:txBody>
      </p:sp>
      <p:sp>
        <p:nvSpPr>
          <p:cNvPr id="11" name="Rectangle: Rounded Corners 10">
            <a:extLst>
              <a:ext uri="{FF2B5EF4-FFF2-40B4-BE49-F238E27FC236}">
                <a16:creationId xmlns:a16="http://schemas.microsoft.com/office/drawing/2014/main" id="{E8CE4B3F-5E60-194B-6697-179E05F88716}"/>
              </a:ext>
            </a:extLst>
          </p:cNvPr>
          <p:cNvSpPr/>
          <p:nvPr/>
        </p:nvSpPr>
        <p:spPr>
          <a:xfrm>
            <a:off x="7372363" y="3390900"/>
            <a:ext cx="4743437" cy="52973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4897BA2-C376-BEAA-2F1D-2DA210BA40F9}"/>
              </a:ext>
            </a:extLst>
          </p:cNvPr>
          <p:cNvSpPr txBox="1"/>
          <p:nvPr/>
        </p:nvSpPr>
        <p:spPr>
          <a:xfrm>
            <a:off x="609600" y="4686300"/>
            <a:ext cx="1828800" cy="369332"/>
          </a:xfrm>
          <a:prstGeom prst="rect">
            <a:avLst/>
          </a:prstGeom>
          <a:noFill/>
        </p:spPr>
        <p:txBody>
          <a:bodyPr wrap="square" rtlCol="0">
            <a:spAutoFit/>
          </a:bodyPr>
          <a:lstStyle/>
          <a:p>
            <a:r>
              <a:rPr lang="en-US" sz="1800" b="1" kern="1200" dirty="0">
                <a:solidFill>
                  <a:schemeClr val="tx1"/>
                </a:solidFill>
                <a:latin typeface="+mn-lt"/>
                <a:ea typeface="+mn-ea"/>
                <a:cs typeface="+mn-cs"/>
              </a:rPr>
              <a:t>Microsoft Excel</a:t>
            </a:r>
          </a:p>
        </p:txBody>
      </p:sp>
      <p:sp>
        <p:nvSpPr>
          <p:cNvPr id="15" name="TextBox 14">
            <a:extLst>
              <a:ext uri="{FF2B5EF4-FFF2-40B4-BE49-F238E27FC236}">
                <a16:creationId xmlns:a16="http://schemas.microsoft.com/office/drawing/2014/main" id="{0CC3A38C-1252-9808-15AF-87138F4B4D9C}"/>
              </a:ext>
            </a:extLst>
          </p:cNvPr>
          <p:cNvSpPr txBox="1"/>
          <p:nvPr/>
        </p:nvSpPr>
        <p:spPr>
          <a:xfrm>
            <a:off x="10591800" y="4914900"/>
            <a:ext cx="4648200" cy="381000"/>
          </a:xfrm>
          <a:prstGeom prst="rect">
            <a:avLst/>
          </a:prstGeom>
          <a:noFill/>
        </p:spPr>
        <p:txBody>
          <a:bodyPr wrap="square" rtlCol="0">
            <a:spAutoFit/>
          </a:bodyPr>
          <a:lstStyle/>
          <a:p>
            <a:r>
              <a:rPr lang="en-US" sz="1800" b="1" kern="1200" dirty="0">
                <a:solidFill>
                  <a:schemeClr val="tx1"/>
                </a:solidFill>
                <a:latin typeface="+mn-lt"/>
                <a:ea typeface="+mn-ea"/>
                <a:cs typeface="+mn-cs"/>
              </a:rPr>
              <a:t>JPEG File</a:t>
            </a:r>
          </a:p>
        </p:txBody>
      </p:sp>
      <p:pic>
        <p:nvPicPr>
          <p:cNvPr id="4" name="Picture 3">
            <a:extLst>
              <a:ext uri="{FF2B5EF4-FFF2-40B4-BE49-F238E27FC236}">
                <a16:creationId xmlns:a16="http://schemas.microsoft.com/office/drawing/2014/main" id="{35939219-04F5-EEAF-F0F6-02D5A084C7BE}"/>
              </a:ext>
            </a:extLst>
          </p:cNvPr>
          <p:cNvPicPr>
            <a:picLocks noChangeAspect="1"/>
          </p:cNvPicPr>
          <p:nvPr/>
        </p:nvPicPr>
        <p:blipFill>
          <a:blip r:embed="rId6"/>
          <a:stretch>
            <a:fillRect/>
          </a:stretch>
        </p:blipFill>
        <p:spPr>
          <a:xfrm>
            <a:off x="10287000" y="6042375"/>
            <a:ext cx="6721422" cy="3292125"/>
          </a:xfrm>
          <a:prstGeom prst="rect">
            <a:avLst/>
          </a:prstGeom>
        </p:spPr>
      </p:pic>
      <p:pic>
        <p:nvPicPr>
          <p:cNvPr id="16" name="Picture 15">
            <a:extLst>
              <a:ext uri="{FF2B5EF4-FFF2-40B4-BE49-F238E27FC236}">
                <a16:creationId xmlns:a16="http://schemas.microsoft.com/office/drawing/2014/main" id="{B4A86DB5-AE3B-F9CB-421B-6B8C7D93D85D}"/>
              </a:ext>
            </a:extLst>
          </p:cNvPr>
          <p:cNvPicPr>
            <a:picLocks noChangeAspect="1"/>
          </p:cNvPicPr>
          <p:nvPr/>
        </p:nvPicPr>
        <p:blipFill>
          <a:blip r:embed="rId7"/>
          <a:stretch>
            <a:fillRect/>
          </a:stretch>
        </p:blipFill>
        <p:spPr>
          <a:xfrm>
            <a:off x="638408" y="5337860"/>
            <a:ext cx="6733956" cy="4413155"/>
          </a:xfrm>
          <a:prstGeom prst="rect">
            <a:avLst/>
          </a:prstGeom>
        </p:spPr>
      </p:pic>
      <p:grpSp>
        <p:nvGrpSpPr>
          <p:cNvPr id="17" name="Group 2">
            <a:extLst>
              <a:ext uri="{FF2B5EF4-FFF2-40B4-BE49-F238E27FC236}">
                <a16:creationId xmlns:a16="http://schemas.microsoft.com/office/drawing/2014/main" id="{5C8E7296-AB6F-C0AD-B479-F7337C523756}"/>
              </a:ext>
            </a:extLst>
          </p:cNvPr>
          <p:cNvGrpSpPr/>
          <p:nvPr/>
        </p:nvGrpSpPr>
        <p:grpSpPr>
          <a:xfrm>
            <a:off x="146538" y="146538"/>
            <a:ext cx="882162" cy="882162"/>
            <a:chOff x="0" y="0"/>
            <a:chExt cx="6350000" cy="6350000"/>
          </a:xfrm>
        </p:grpSpPr>
        <p:sp>
          <p:nvSpPr>
            <p:cNvPr id="18" name="Freeform 3">
              <a:extLst>
                <a:ext uri="{FF2B5EF4-FFF2-40B4-BE49-F238E27FC236}">
                  <a16:creationId xmlns:a16="http://schemas.microsoft.com/office/drawing/2014/main" id="{647FC2E6-206D-80D8-FF79-E740985410D3}"/>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20" name="TextBox 5">
            <a:extLst>
              <a:ext uri="{FF2B5EF4-FFF2-40B4-BE49-F238E27FC236}">
                <a16:creationId xmlns:a16="http://schemas.microsoft.com/office/drawing/2014/main" id="{803E1019-610D-B8D5-9202-3E7D9C7ACA56}"/>
              </a:ext>
            </a:extLst>
          </p:cNvPr>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Tree>
    <p:extLst>
      <p:ext uri="{BB962C8B-B14F-4D97-AF65-F5344CB8AC3E}">
        <p14:creationId xmlns:p14="http://schemas.microsoft.com/office/powerpoint/2010/main" val="2687041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8042CBA-EBD4-F8BB-9EB4-13EF1FC70271}"/>
              </a:ext>
            </a:extLst>
          </p:cNvPr>
          <p:cNvPicPr>
            <a:picLocks noChangeAspect="1"/>
          </p:cNvPicPr>
          <p:nvPr/>
        </p:nvPicPr>
        <p:blipFill>
          <a:blip r:embed="rId3"/>
          <a:stretch>
            <a:fillRect/>
          </a:stretch>
        </p:blipFill>
        <p:spPr>
          <a:xfrm>
            <a:off x="633591" y="4268344"/>
            <a:ext cx="3786009" cy="4913756"/>
          </a:xfrm>
          <a:prstGeom prst="rect">
            <a:avLst/>
          </a:prstGeom>
        </p:spPr>
      </p:pic>
      <p:sp>
        <p:nvSpPr>
          <p:cNvPr id="3" name="TextBox 3"/>
          <p:cNvSpPr txBox="1"/>
          <p:nvPr/>
        </p:nvSpPr>
        <p:spPr>
          <a:xfrm>
            <a:off x="1589382" y="-43958"/>
            <a:ext cx="16470018" cy="1053315"/>
          </a:xfrm>
          <a:prstGeom prst="rect">
            <a:avLst/>
          </a:prstGeom>
        </p:spPr>
        <p:txBody>
          <a:bodyPr lIns="0" tIns="0" rIns="0" bIns="0" rtlCol="0" anchor="t">
            <a:spAutoFit/>
          </a:bodyPr>
          <a:lstStyle/>
          <a:p>
            <a:pPr algn="l">
              <a:lnSpc>
                <a:spcPts val="8618"/>
              </a:lnSpc>
            </a:pPr>
            <a:r>
              <a:rPr lang="en-US" sz="6155" spc="-12" dirty="0">
                <a:solidFill>
                  <a:srgbClr val="0B3A7F"/>
                </a:solidFill>
                <a:latin typeface="Montserrat"/>
              </a:rPr>
              <a:t>Graph options</a:t>
            </a:r>
          </a:p>
        </p:txBody>
      </p:sp>
      <p:sp>
        <p:nvSpPr>
          <p:cNvPr id="7" name="Freeform 7"/>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A</a:t>
            </a:r>
          </a:p>
        </p:txBody>
      </p:sp>
      <p:sp>
        <p:nvSpPr>
          <p:cNvPr id="10" name="TextBox 8">
            <a:extLst>
              <a:ext uri="{FF2B5EF4-FFF2-40B4-BE49-F238E27FC236}">
                <a16:creationId xmlns:a16="http://schemas.microsoft.com/office/drawing/2014/main" id="{20BBE336-CB3A-46EE-FB5D-B82DA7EB49D5}"/>
              </a:ext>
            </a:extLst>
          </p:cNvPr>
          <p:cNvSpPr txBox="1"/>
          <p:nvPr/>
        </p:nvSpPr>
        <p:spPr>
          <a:xfrm>
            <a:off x="2057400" y="1104900"/>
            <a:ext cx="15011400" cy="2585323"/>
          </a:xfrm>
          <a:prstGeom prst="rect">
            <a:avLst/>
          </a:prstGeom>
        </p:spPr>
        <p:txBody>
          <a:bodyPr wrap="square" lIns="0" tIns="0" rIns="0" bIns="0" rtlCol="0" anchor="t">
            <a:spAutoFit/>
          </a:bodyPr>
          <a:lstStyle/>
          <a:p>
            <a:pPr algn="l"/>
            <a:r>
              <a:rPr lang="en-US" sz="4200" spc="-105" dirty="0">
                <a:solidFill>
                  <a:srgbClr val="0B3A7F"/>
                </a:solidFill>
                <a:latin typeface="Canva Sans Display"/>
              </a:rPr>
              <a:t>WHONET offers the ability to make some modifications to the graph. </a:t>
            </a:r>
          </a:p>
          <a:p>
            <a:pPr algn="l"/>
            <a:r>
              <a:rPr lang="en-US" sz="4200" spc="-105" dirty="0">
                <a:solidFill>
                  <a:srgbClr val="0B3A7F"/>
                </a:solidFill>
                <a:latin typeface="Canva Sans Display"/>
              </a:rPr>
              <a:t>Click on “File”, “Graph options” or you can right-click on the graph.</a:t>
            </a:r>
          </a:p>
        </p:txBody>
      </p:sp>
      <p:sp>
        <p:nvSpPr>
          <p:cNvPr id="11" name="Rectangle: Rounded Corners 10">
            <a:extLst>
              <a:ext uri="{FF2B5EF4-FFF2-40B4-BE49-F238E27FC236}">
                <a16:creationId xmlns:a16="http://schemas.microsoft.com/office/drawing/2014/main" id="{E8CE4B3F-5E60-194B-6697-179E05F88716}"/>
              </a:ext>
            </a:extLst>
          </p:cNvPr>
          <p:cNvSpPr/>
          <p:nvPr/>
        </p:nvSpPr>
        <p:spPr>
          <a:xfrm>
            <a:off x="533400" y="6017674"/>
            <a:ext cx="3920195" cy="52973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FF181ABF-A058-9CC9-2ABE-C364C154FE11}"/>
              </a:ext>
            </a:extLst>
          </p:cNvPr>
          <p:cNvPicPr>
            <a:picLocks noChangeAspect="1"/>
          </p:cNvPicPr>
          <p:nvPr/>
        </p:nvPicPr>
        <p:blipFill>
          <a:blip r:embed="rId6"/>
          <a:stretch>
            <a:fillRect/>
          </a:stretch>
        </p:blipFill>
        <p:spPr>
          <a:xfrm>
            <a:off x="5486400" y="3840869"/>
            <a:ext cx="5176838" cy="2750431"/>
          </a:xfrm>
          <a:prstGeom prst="rect">
            <a:avLst/>
          </a:prstGeom>
        </p:spPr>
      </p:pic>
      <p:pic>
        <p:nvPicPr>
          <p:cNvPr id="19" name="Picture 18">
            <a:extLst>
              <a:ext uri="{FF2B5EF4-FFF2-40B4-BE49-F238E27FC236}">
                <a16:creationId xmlns:a16="http://schemas.microsoft.com/office/drawing/2014/main" id="{4100CAA5-04D1-DAFC-FD41-B9B5AEFC44F5}"/>
              </a:ext>
            </a:extLst>
          </p:cNvPr>
          <p:cNvPicPr>
            <a:picLocks noChangeAspect="1"/>
          </p:cNvPicPr>
          <p:nvPr/>
        </p:nvPicPr>
        <p:blipFill>
          <a:blip r:embed="rId7"/>
          <a:stretch>
            <a:fillRect/>
          </a:stretch>
        </p:blipFill>
        <p:spPr>
          <a:xfrm>
            <a:off x="5105400" y="7028552"/>
            <a:ext cx="5262563" cy="2610748"/>
          </a:xfrm>
          <a:prstGeom prst="rect">
            <a:avLst/>
          </a:prstGeom>
        </p:spPr>
      </p:pic>
      <p:pic>
        <p:nvPicPr>
          <p:cNvPr id="25" name="Picture 24">
            <a:extLst>
              <a:ext uri="{FF2B5EF4-FFF2-40B4-BE49-F238E27FC236}">
                <a16:creationId xmlns:a16="http://schemas.microsoft.com/office/drawing/2014/main" id="{F2E5E695-9C66-D18B-E013-8D450F7A873D}"/>
              </a:ext>
            </a:extLst>
          </p:cNvPr>
          <p:cNvPicPr>
            <a:picLocks noChangeAspect="1"/>
          </p:cNvPicPr>
          <p:nvPr/>
        </p:nvPicPr>
        <p:blipFill>
          <a:blip r:embed="rId8"/>
          <a:stretch>
            <a:fillRect/>
          </a:stretch>
        </p:blipFill>
        <p:spPr>
          <a:xfrm>
            <a:off x="11013283" y="3805154"/>
            <a:ext cx="5100638" cy="2709946"/>
          </a:xfrm>
          <a:prstGeom prst="rect">
            <a:avLst/>
          </a:prstGeom>
        </p:spPr>
      </p:pic>
      <p:pic>
        <p:nvPicPr>
          <p:cNvPr id="29" name="Picture 28">
            <a:extLst>
              <a:ext uri="{FF2B5EF4-FFF2-40B4-BE49-F238E27FC236}">
                <a16:creationId xmlns:a16="http://schemas.microsoft.com/office/drawing/2014/main" id="{98707717-C5EB-B958-DF31-7AAF774246AC}"/>
              </a:ext>
            </a:extLst>
          </p:cNvPr>
          <p:cNvPicPr>
            <a:picLocks noChangeAspect="1"/>
          </p:cNvPicPr>
          <p:nvPr/>
        </p:nvPicPr>
        <p:blipFill>
          <a:blip r:embed="rId9"/>
          <a:stretch>
            <a:fillRect/>
          </a:stretch>
        </p:blipFill>
        <p:spPr>
          <a:xfrm>
            <a:off x="10668000" y="6805868"/>
            <a:ext cx="5557837" cy="2757232"/>
          </a:xfrm>
          <a:prstGeom prst="rect">
            <a:avLst/>
          </a:prstGeom>
        </p:spPr>
      </p:pic>
      <p:grpSp>
        <p:nvGrpSpPr>
          <p:cNvPr id="30" name="Group 2">
            <a:extLst>
              <a:ext uri="{FF2B5EF4-FFF2-40B4-BE49-F238E27FC236}">
                <a16:creationId xmlns:a16="http://schemas.microsoft.com/office/drawing/2014/main" id="{DC95E495-62F1-0967-DC83-F1D79B18310E}"/>
              </a:ext>
            </a:extLst>
          </p:cNvPr>
          <p:cNvGrpSpPr/>
          <p:nvPr/>
        </p:nvGrpSpPr>
        <p:grpSpPr>
          <a:xfrm>
            <a:off x="146538" y="146538"/>
            <a:ext cx="882162" cy="882162"/>
            <a:chOff x="0" y="0"/>
            <a:chExt cx="6350000" cy="6350000"/>
          </a:xfrm>
        </p:grpSpPr>
        <p:sp>
          <p:nvSpPr>
            <p:cNvPr id="31" name="Freeform 3">
              <a:extLst>
                <a:ext uri="{FF2B5EF4-FFF2-40B4-BE49-F238E27FC236}">
                  <a16:creationId xmlns:a16="http://schemas.microsoft.com/office/drawing/2014/main" id="{411F5D4A-7CA5-551A-5677-797661896303}"/>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32" name="TextBox 5">
            <a:extLst>
              <a:ext uri="{FF2B5EF4-FFF2-40B4-BE49-F238E27FC236}">
                <a16:creationId xmlns:a16="http://schemas.microsoft.com/office/drawing/2014/main" id="{4EEFC016-94D6-5A62-02E0-CA1E77926B6E}"/>
              </a:ext>
            </a:extLst>
          </p:cNvPr>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Tree>
    <p:extLst>
      <p:ext uri="{BB962C8B-B14F-4D97-AF65-F5344CB8AC3E}">
        <p14:creationId xmlns:p14="http://schemas.microsoft.com/office/powerpoint/2010/main" val="364746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89382" y="-43958"/>
            <a:ext cx="16470018" cy="1053315"/>
          </a:xfrm>
          <a:prstGeom prst="rect">
            <a:avLst/>
          </a:prstGeom>
        </p:spPr>
        <p:txBody>
          <a:bodyPr lIns="0" tIns="0" rIns="0" bIns="0" rtlCol="0" anchor="t">
            <a:spAutoFit/>
          </a:bodyPr>
          <a:lstStyle/>
          <a:p>
            <a:pPr algn="l">
              <a:lnSpc>
                <a:spcPts val="8618"/>
              </a:lnSpc>
            </a:pPr>
            <a:r>
              <a:rPr lang="en-US" sz="6155" spc="-12" dirty="0">
                <a:solidFill>
                  <a:srgbClr val="0B3A7F"/>
                </a:solidFill>
                <a:latin typeface="Montserrat"/>
              </a:rPr>
              <a:t>Click on Continue</a:t>
            </a:r>
          </a:p>
        </p:txBody>
      </p:sp>
      <p:sp>
        <p:nvSpPr>
          <p:cNvPr id="7" name="Freeform 7"/>
          <p:cNvSpPr/>
          <p:nvPr/>
        </p:nvSpPr>
        <p:spPr>
          <a:xfrm>
            <a:off x="901562"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8"/>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A</a:t>
            </a:r>
          </a:p>
        </p:txBody>
      </p:sp>
      <p:pic>
        <p:nvPicPr>
          <p:cNvPr id="9" name="Picture 8">
            <a:extLst>
              <a:ext uri="{FF2B5EF4-FFF2-40B4-BE49-F238E27FC236}">
                <a16:creationId xmlns:a16="http://schemas.microsoft.com/office/drawing/2014/main" id="{816E24CD-DCB6-9E80-2255-F5466BED8D51}"/>
              </a:ext>
            </a:extLst>
          </p:cNvPr>
          <p:cNvPicPr>
            <a:picLocks noChangeAspect="1"/>
          </p:cNvPicPr>
          <p:nvPr/>
        </p:nvPicPr>
        <p:blipFill>
          <a:blip r:embed="rId5"/>
          <a:stretch>
            <a:fillRect/>
          </a:stretch>
        </p:blipFill>
        <p:spPr>
          <a:xfrm>
            <a:off x="3657600" y="2705100"/>
            <a:ext cx="10210800" cy="1193051"/>
          </a:xfrm>
          <a:prstGeom prst="rect">
            <a:avLst/>
          </a:prstGeom>
        </p:spPr>
      </p:pic>
      <p:sp>
        <p:nvSpPr>
          <p:cNvPr id="10" name="TextBox 8">
            <a:extLst>
              <a:ext uri="{FF2B5EF4-FFF2-40B4-BE49-F238E27FC236}">
                <a16:creationId xmlns:a16="http://schemas.microsoft.com/office/drawing/2014/main" id="{20BBE336-CB3A-46EE-FB5D-B82DA7EB49D5}"/>
              </a:ext>
            </a:extLst>
          </p:cNvPr>
          <p:cNvSpPr txBox="1"/>
          <p:nvPr/>
        </p:nvSpPr>
        <p:spPr>
          <a:xfrm>
            <a:off x="2057400" y="1257300"/>
            <a:ext cx="15011400" cy="1292662"/>
          </a:xfrm>
          <a:prstGeom prst="rect">
            <a:avLst/>
          </a:prstGeom>
        </p:spPr>
        <p:txBody>
          <a:bodyPr wrap="square" lIns="0" tIns="0" rIns="0" bIns="0" rtlCol="0" anchor="t">
            <a:spAutoFit/>
          </a:bodyPr>
          <a:lstStyle/>
          <a:p>
            <a:pPr algn="l"/>
            <a:r>
              <a:rPr lang="en-US" sz="4200" spc="-105" dirty="0">
                <a:solidFill>
                  <a:srgbClr val="0B3A7F"/>
                </a:solidFill>
                <a:latin typeface="Canva Sans Display"/>
              </a:rPr>
              <a:t>When you finish reviewing the analysis results, click on “Continue” with the next organism – </a:t>
            </a:r>
            <a:r>
              <a:rPr lang="en-US" sz="4200" i="1" spc="-105" dirty="0">
                <a:solidFill>
                  <a:srgbClr val="0B3A7F"/>
                </a:solidFill>
                <a:latin typeface="Canva Sans Display"/>
              </a:rPr>
              <a:t>Escherichia coli</a:t>
            </a:r>
            <a:r>
              <a:rPr lang="en-US" sz="4200" spc="-105" dirty="0">
                <a:solidFill>
                  <a:srgbClr val="0B3A7F"/>
                </a:solidFill>
                <a:latin typeface="Canva Sans Display"/>
              </a:rPr>
              <a:t>.</a:t>
            </a:r>
          </a:p>
        </p:txBody>
      </p:sp>
      <p:sp>
        <p:nvSpPr>
          <p:cNvPr id="11" name="Rectangle: Rounded Corners 10">
            <a:extLst>
              <a:ext uri="{FF2B5EF4-FFF2-40B4-BE49-F238E27FC236}">
                <a16:creationId xmlns:a16="http://schemas.microsoft.com/office/drawing/2014/main" id="{E8CE4B3F-5E60-194B-6697-179E05F88716}"/>
              </a:ext>
            </a:extLst>
          </p:cNvPr>
          <p:cNvSpPr/>
          <p:nvPr/>
        </p:nvSpPr>
        <p:spPr>
          <a:xfrm>
            <a:off x="11932920" y="3394561"/>
            <a:ext cx="2011680" cy="52973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8">
            <a:extLst>
              <a:ext uri="{FF2B5EF4-FFF2-40B4-BE49-F238E27FC236}">
                <a16:creationId xmlns:a16="http://schemas.microsoft.com/office/drawing/2014/main" id="{7E0E5185-0C0C-BCBB-64E4-8F05D224EC87}"/>
              </a:ext>
            </a:extLst>
          </p:cNvPr>
          <p:cNvSpPr txBox="1"/>
          <p:nvPr/>
        </p:nvSpPr>
        <p:spPr>
          <a:xfrm>
            <a:off x="10370672" y="4533900"/>
            <a:ext cx="7002928" cy="984885"/>
          </a:xfrm>
          <a:prstGeom prst="rect">
            <a:avLst/>
          </a:prstGeom>
        </p:spPr>
        <p:txBody>
          <a:bodyPr wrap="square" lIns="0" tIns="0" rIns="0" bIns="0" rtlCol="0" anchor="t">
            <a:spAutoFit/>
          </a:bodyPr>
          <a:lstStyle/>
          <a:p>
            <a:pPr algn="l"/>
            <a:r>
              <a:rPr lang="en-US" sz="3200" spc="-105" dirty="0">
                <a:solidFill>
                  <a:srgbClr val="0B3A7F"/>
                </a:solidFill>
                <a:latin typeface="Canva Sans Display"/>
              </a:rPr>
              <a:t>If you want to end the analysis immediately, you can also click on “File”, “Stop analysis”.</a:t>
            </a:r>
          </a:p>
        </p:txBody>
      </p:sp>
      <p:pic>
        <p:nvPicPr>
          <p:cNvPr id="13" name="Picture 12">
            <a:extLst>
              <a:ext uri="{FF2B5EF4-FFF2-40B4-BE49-F238E27FC236}">
                <a16:creationId xmlns:a16="http://schemas.microsoft.com/office/drawing/2014/main" id="{D6AD96E1-D5CF-B7E0-6590-962DA9718363}"/>
              </a:ext>
            </a:extLst>
          </p:cNvPr>
          <p:cNvPicPr>
            <a:picLocks noChangeAspect="1"/>
          </p:cNvPicPr>
          <p:nvPr/>
        </p:nvPicPr>
        <p:blipFill>
          <a:blip r:embed="rId6"/>
          <a:stretch>
            <a:fillRect/>
          </a:stretch>
        </p:blipFill>
        <p:spPr>
          <a:xfrm>
            <a:off x="12039600" y="6218298"/>
            <a:ext cx="2946428" cy="3878202"/>
          </a:xfrm>
          <a:prstGeom prst="rect">
            <a:avLst/>
          </a:prstGeom>
        </p:spPr>
      </p:pic>
      <p:grpSp>
        <p:nvGrpSpPr>
          <p:cNvPr id="17" name="Group 2">
            <a:extLst>
              <a:ext uri="{FF2B5EF4-FFF2-40B4-BE49-F238E27FC236}">
                <a16:creationId xmlns:a16="http://schemas.microsoft.com/office/drawing/2014/main" id="{BA778D90-D9EA-A809-BF5A-1195C3103357}"/>
              </a:ext>
            </a:extLst>
          </p:cNvPr>
          <p:cNvGrpSpPr/>
          <p:nvPr/>
        </p:nvGrpSpPr>
        <p:grpSpPr>
          <a:xfrm>
            <a:off x="146538" y="146538"/>
            <a:ext cx="882162" cy="882162"/>
            <a:chOff x="0" y="0"/>
            <a:chExt cx="6350000" cy="6350000"/>
          </a:xfrm>
        </p:grpSpPr>
        <p:sp>
          <p:nvSpPr>
            <p:cNvPr id="18" name="Freeform 3">
              <a:extLst>
                <a:ext uri="{FF2B5EF4-FFF2-40B4-BE49-F238E27FC236}">
                  <a16:creationId xmlns:a16="http://schemas.microsoft.com/office/drawing/2014/main" id="{219F4C17-BC0F-EB37-988A-452FB7D1DD0A}"/>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19" name="TextBox 5">
            <a:extLst>
              <a:ext uri="{FF2B5EF4-FFF2-40B4-BE49-F238E27FC236}">
                <a16:creationId xmlns:a16="http://schemas.microsoft.com/office/drawing/2014/main" id="{4CD2B1C7-EF94-DACC-3E25-D4BC91849C3B}"/>
              </a:ext>
            </a:extLst>
          </p:cNvPr>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pic>
        <p:nvPicPr>
          <p:cNvPr id="5" name="Picture 4">
            <a:extLst>
              <a:ext uri="{FF2B5EF4-FFF2-40B4-BE49-F238E27FC236}">
                <a16:creationId xmlns:a16="http://schemas.microsoft.com/office/drawing/2014/main" id="{C96A7258-621D-B76A-115A-0631FBAADA53}"/>
              </a:ext>
            </a:extLst>
          </p:cNvPr>
          <p:cNvPicPr>
            <a:picLocks noChangeAspect="1"/>
          </p:cNvPicPr>
          <p:nvPr/>
        </p:nvPicPr>
        <p:blipFill>
          <a:blip r:embed="rId7"/>
          <a:stretch>
            <a:fillRect/>
          </a:stretch>
        </p:blipFill>
        <p:spPr>
          <a:xfrm>
            <a:off x="875679" y="4381500"/>
            <a:ext cx="8470354" cy="5029272"/>
          </a:xfrm>
          <a:prstGeom prst="rect">
            <a:avLst/>
          </a:prstGeom>
        </p:spPr>
      </p:pic>
    </p:spTree>
    <p:extLst>
      <p:ext uri="{BB962C8B-B14F-4D97-AF65-F5344CB8AC3E}">
        <p14:creationId xmlns:p14="http://schemas.microsoft.com/office/powerpoint/2010/main" val="3386239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68882" y="22717"/>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Module 4. Data analysis - Introduction</a:t>
            </a:r>
          </a:p>
        </p:txBody>
      </p:sp>
      <p:sp>
        <p:nvSpPr>
          <p:cNvPr id="6" name="Freeform 6"/>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A</a:t>
            </a:r>
          </a:p>
        </p:txBody>
      </p:sp>
      <p:sp>
        <p:nvSpPr>
          <p:cNvPr id="8" name="Freeform 8"/>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1168828" y="2293741"/>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B</a:t>
            </a:r>
          </a:p>
        </p:txBody>
      </p:sp>
      <p:sp>
        <p:nvSpPr>
          <p:cNvPr id="10" name="Freeform 10"/>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TextBox 11"/>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C</a:t>
            </a:r>
          </a:p>
        </p:txBody>
      </p:sp>
      <p:sp>
        <p:nvSpPr>
          <p:cNvPr id="12" name="Freeform 12"/>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TextBox 13"/>
          <p:cNvSpPr txBox="1"/>
          <p:nvPr/>
        </p:nvSpPr>
        <p:spPr>
          <a:xfrm>
            <a:off x="1174699" y="4681616"/>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D</a:t>
            </a:r>
          </a:p>
        </p:txBody>
      </p:sp>
      <p:sp>
        <p:nvSpPr>
          <p:cNvPr id="16" name="TextBox 16"/>
          <p:cNvSpPr txBox="1"/>
          <p:nvPr/>
        </p:nvSpPr>
        <p:spPr>
          <a:xfrm>
            <a:off x="2218962" y="1562100"/>
            <a:ext cx="15459437" cy="815929"/>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Montserrat"/>
              </a:rPr>
              <a:t>Selecting the required analysis parameters</a:t>
            </a:r>
          </a:p>
        </p:txBody>
      </p:sp>
      <p:sp>
        <p:nvSpPr>
          <p:cNvPr id="17" name="TextBox 17"/>
          <p:cNvSpPr txBox="1"/>
          <p:nvPr/>
        </p:nvSpPr>
        <p:spPr>
          <a:xfrm>
            <a:off x="2218962" y="3722034"/>
            <a:ext cx="13402037" cy="815929"/>
          </a:xfrm>
          <a:prstGeom prst="rect">
            <a:avLst/>
          </a:prstGeom>
        </p:spPr>
        <p:txBody>
          <a:bodyPr wrap="square" lIns="0" tIns="0" rIns="0" bIns="0" rtlCol="0" anchor="t">
            <a:spAutoFit/>
          </a:bodyPr>
          <a:lstStyle/>
          <a:p>
            <a:pPr algn="l">
              <a:lnSpc>
                <a:spcPts val="7068"/>
              </a:lnSpc>
            </a:pPr>
            <a:endParaRPr lang="en-US" sz="4200" spc="-8" dirty="0">
              <a:solidFill>
                <a:srgbClr val="0B3A7F"/>
              </a:solidFill>
              <a:latin typeface="Montserrat"/>
            </a:endParaRPr>
          </a:p>
        </p:txBody>
      </p:sp>
      <p:sp>
        <p:nvSpPr>
          <p:cNvPr id="18" name="TextBox 18"/>
          <p:cNvSpPr txBox="1"/>
          <p:nvPr/>
        </p:nvSpPr>
        <p:spPr>
          <a:xfrm>
            <a:off x="2218963" y="5059102"/>
            <a:ext cx="13850074" cy="815929"/>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Montserrat"/>
              </a:rPr>
              <a:t>Macros</a:t>
            </a:r>
          </a:p>
        </p:txBody>
      </p:sp>
      <p:sp>
        <p:nvSpPr>
          <p:cNvPr id="19" name="TextBox 19"/>
          <p:cNvSpPr txBox="1"/>
          <p:nvPr/>
        </p:nvSpPr>
        <p:spPr>
          <a:xfrm>
            <a:off x="2218962" y="3838118"/>
            <a:ext cx="13630637" cy="815929"/>
          </a:xfrm>
          <a:prstGeom prst="rect">
            <a:avLst/>
          </a:prstGeom>
        </p:spPr>
        <p:txBody>
          <a:bodyPr wrap="square" lIns="0" tIns="0" rIns="0" bIns="0" rtlCol="0" anchor="t">
            <a:spAutoFit/>
          </a:bodyPr>
          <a:lstStyle/>
          <a:p>
            <a:pPr>
              <a:lnSpc>
                <a:spcPts val="7068"/>
              </a:lnSpc>
            </a:pPr>
            <a:r>
              <a:rPr lang="en-US" sz="4200" b="1" spc="-8" dirty="0">
                <a:solidFill>
                  <a:srgbClr val="0B3A7F"/>
                </a:solidFill>
                <a:latin typeface="Montserrat"/>
              </a:rPr>
              <a:t>Selecting the optional analysis parameters</a:t>
            </a:r>
          </a:p>
        </p:txBody>
      </p:sp>
      <p:sp>
        <p:nvSpPr>
          <p:cNvPr id="20" name="TextBox 19">
            <a:extLst>
              <a:ext uri="{FF2B5EF4-FFF2-40B4-BE49-F238E27FC236}">
                <a16:creationId xmlns:a16="http://schemas.microsoft.com/office/drawing/2014/main" id="{5628B04B-171C-EB59-70AB-506A0BB89548}"/>
              </a:ext>
            </a:extLst>
          </p:cNvPr>
          <p:cNvSpPr txBox="1"/>
          <p:nvPr/>
        </p:nvSpPr>
        <p:spPr>
          <a:xfrm>
            <a:off x="2240448" y="2684858"/>
            <a:ext cx="11094552" cy="1726435"/>
          </a:xfrm>
          <a:prstGeom prst="rect">
            <a:avLst/>
          </a:prstGeom>
        </p:spPr>
        <p:txBody>
          <a:bodyPr wrap="square" lIns="0" tIns="0" rIns="0" bIns="0" rtlCol="0" anchor="t">
            <a:spAutoFit/>
          </a:bodyPr>
          <a:lstStyle/>
          <a:p>
            <a:pPr>
              <a:lnSpc>
                <a:spcPts val="7068"/>
              </a:lnSpc>
            </a:pPr>
            <a:r>
              <a:rPr lang="en-US" sz="4200" spc="-8" dirty="0">
                <a:solidFill>
                  <a:srgbClr val="0B3A7F"/>
                </a:solidFill>
                <a:latin typeface="Montserrat"/>
              </a:rPr>
              <a:t>Running the analysis</a:t>
            </a:r>
          </a:p>
          <a:p>
            <a:pPr algn="l">
              <a:lnSpc>
                <a:spcPts val="7068"/>
              </a:lnSpc>
            </a:pPr>
            <a:endParaRPr lang="en-US" sz="4200" spc="-8" dirty="0">
              <a:solidFill>
                <a:srgbClr val="0B3A7F"/>
              </a:solidFill>
              <a:latin typeface="Montserrat"/>
            </a:endParaRPr>
          </a:p>
        </p:txBody>
      </p:sp>
      <p:grpSp>
        <p:nvGrpSpPr>
          <p:cNvPr id="3" name="Group 2">
            <a:extLst>
              <a:ext uri="{FF2B5EF4-FFF2-40B4-BE49-F238E27FC236}">
                <a16:creationId xmlns:a16="http://schemas.microsoft.com/office/drawing/2014/main" id="{16D3712C-E107-600B-FE42-2CBC3F47D93F}"/>
              </a:ext>
            </a:extLst>
          </p:cNvPr>
          <p:cNvGrpSpPr/>
          <p:nvPr/>
        </p:nvGrpSpPr>
        <p:grpSpPr>
          <a:xfrm>
            <a:off x="146538" y="146538"/>
            <a:ext cx="882162" cy="882162"/>
            <a:chOff x="0" y="0"/>
            <a:chExt cx="6350000" cy="6350000"/>
          </a:xfrm>
        </p:grpSpPr>
        <p:sp>
          <p:nvSpPr>
            <p:cNvPr id="14" name="Freeform 3">
              <a:extLst>
                <a:ext uri="{FF2B5EF4-FFF2-40B4-BE49-F238E27FC236}">
                  <a16:creationId xmlns:a16="http://schemas.microsoft.com/office/drawing/2014/main" id="{EBDF3ECD-6876-286F-F646-A2AE81D6884F}"/>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15" name="TextBox 5">
            <a:extLst>
              <a:ext uri="{FF2B5EF4-FFF2-40B4-BE49-F238E27FC236}">
                <a16:creationId xmlns:a16="http://schemas.microsoft.com/office/drawing/2014/main" id="{D1BCB95E-70F8-5EFD-0E58-F9385AFEF47A}"/>
              </a:ext>
            </a:extLst>
          </p:cNvPr>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Tree>
    <p:extLst>
      <p:ext uri="{BB962C8B-B14F-4D97-AF65-F5344CB8AC3E}">
        <p14:creationId xmlns:p14="http://schemas.microsoft.com/office/powerpoint/2010/main" val="2274354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50A871-108D-10BD-3855-52A68F858A20}"/>
              </a:ext>
            </a:extLst>
          </p:cNvPr>
          <p:cNvPicPr>
            <a:picLocks noChangeAspect="1"/>
          </p:cNvPicPr>
          <p:nvPr/>
        </p:nvPicPr>
        <p:blipFill>
          <a:blip r:embed="rId2"/>
          <a:stretch>
            <a:fillRect/>
          </a:stretch>
        </p:blipFill>
        <p:spPr>
          <a:xfrm>
            <a:off x="3505200" y="2771775"/>
            <a:ext cx="9067800" cy="6638925"/>
          </a:xfrm>
          <a:prstGeom prst="rect">
            <a:avLst/>
          </a:prstGeom>
        </p:spPr>
      </p:pic>
      <p:grpSp>
        <p:nvGrpSpPr>
          <p:cNvPr id="2" name="Group 2"/>
          <p:cNvGrpSpPr/>
          <p:nvPr/>
        </p:nvGrpSpPr>
        <p:grpSpPr>
          <a:xfrm>
            <a:off x="146538" y="146538"/>
            <a:ext cx="882162" cy="88216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4" name="TextBox 4"/>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
        <p:nvSpPr>
          <p:cNvPr id="9" name="TextBox 9"/>
          <p:cNvSpPr txBox="1"/>
          <p:nvPr/>
        </p:nvSpPr>
        <p:spPr>
          <a:xfrm>
            <a:off x="1298156" y="-382664"/>
            <a:ext cx="15465844" cy="1449628"/>
          </a:xfrm>
          <a:prstGeom prst="rect">
            <a:avLst/>
          </a:prstGeom>
        </p:spPr>
        <p:txBody>
          <a:bodyPr wrap="square" lIns="0" tIns="0" rIns="0" bIns="0" rtlCol="0" anchor="t">
            <a:spAutoFit/>
          </a:bodyPr>
          <a:lstStyle/>
          <a:p>
            <a:pPr>
              <a:lnSpc>
                <a:spcPts val="12799"/>
              </a:lnSpc>
              <a:spcBef>
                <a:spcPct val="0"/>
              </a:spcBef>
            </a:pPr>
            <a:r>
              <a:rPr lang="en-US" sz="6160" spc="-105" dirty="0">
                <a:solidFill>
                  <a:srgbClr val="0B3A7F"/>
                </a:solidFill>
                <a:latin typeface="Montserrat" panose="00000500000000000000" pitchFamily="2" charset="0"/>
              </a:rPr>
              <a:t>Data analysis – Optional parameters</a:t>
            </a:r>
            <a:endParaRPr lang="en-US" sz="6160" spc="-159" dirty="0">
              <a:solidFill>
                <a:srgbClr val="0B3A7F"/>
              </a:solidFill>
              <a:latin typeface="Montserrat" panose="00000500000000000000" pitchFamily="2" charset="0"/>
            </a:endParaRPr>
          </a:p>
        </p:txBody>
      </p:sp>
      <p:grpSp>
        <p:nvGrpSpPr>
          <p:cNvPr id="10" name="Group 10"/>
          <p:cNvGrpSpPr/>
          <p:nvPr/>
        </p:nvGrpSpPr>
        <p:grpSpPr>
          <a:xfrm>
            <a:off x="1028700" y="1270634"/>
            <a:ext cx="771999" cy="771999"/>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p>
          </p:txBody>
        </p:sp>
      </p:grpSp>
      <p:sp>
        <p:nvSpPr>
          <p:cNvPr id="12" name="TextBox 12"/>
          <p:cNvSpPr txBox="1"/>
          <p:nvPr/>
        </p:nvSpPr>
        <p:spPr>
          <a:xfrm>
            <a:off x="1142094" y="1260203"/>
            <a:ext cx="545211" cy="669036"/>
          </a:xfrm>
          <a:prstGeom prst="rect">
            <a:avLst/>
          </a:prstGeom>
        </p:spPr>
        <p:txBody>
          <a:bodyPr lIns="0" tIns="0" rIns="0" bIns="0" rtlCol="0" anchor="t">
            <a:spAutoFit/>
          </a:bodyPr>
          <a:lstStyle/>
          <a:p>
            <a:pPr algn="ctr">
              <a:lnSpc>
                <a:spcPts val="5652"/>
              </a:lnSpc>
            </a:pPr>
            <a:r>
              <a:rPr lang="en-US" sz="3600" spc="-89">
                <a:solidFill>
                  <a:srgbClr val="FFFFFF"/>
                </a:solidFill>
                <a:latin typeface="Canva Sans Display"/>
              </a:rPr>
              <a:t>A</a:t>
            </a:r>
          </a:p>
        </p:txBody>
      </p:sp>
      <p:sp>
        <p:nvSpPr>
          <p:cNvPr id="7" name="Rectangle: Rounded Corners 6">
            <a:extLst>
              <a:ext uri="{FF2B5EF4-FFF2-40B4-BE49-F238E27FC236}">
                <a16:creationId xmlns:a16="http://schemas.microsoft.com/office/drawing/2014/main" id="{C20E5788-6D7E-369A-768C-6A48B6440ABF}"/>
              </a:ext>
            </a:extLst>
          </p:cNvPr>
          <p:cNvSpPr/>
          <p:nvPr/>
        </p:nvSpPr>
        <p:spPr>
          <a:xfrm>
            <a:off x="7279019" y="3341877"/>
            <a:ext cx="5217781" cy="3563814"/>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456196"/>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68882" y="22717"/>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Open the laboratory</a:t>
            </a:r>
          </a:p>
        </p:txBody>
      </p:sp>
      <p:sp>
        <p:nvSpPr>
          <p:cNvPr id="7" name="TextBox 7"/>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A</a:t>
            </a:r>
          </a:p>
        </p:txBody>
      </p:sp>
      <p:pic>
        <p:nvPicPr>
          <p:cNvPr id="21" name="Picture 20">
            <a:extLst>
              <a:ext uri="{FF2B5EF4-FFF2-40B4-BE49-F238E27FC236}">
                <a16:creationId xmlns:a16="http://schemas.microsoft.com/office/drawing/2014/main" id="{C80D5275-C6F4-6834-9396-2ACFBFF3554A}"/>
              </a:ext>
            </a:extLst>
          </p:cNvPr>
          <p:cNvPicPr>
            <a:picLocks noChangeAspect="1"/>
          </p:cNvPicPr>
          <p:nvPr/>
        </p:nvPicPr>
        <p:blipFill>
          <a:blip r:embed="rId2"/>
          <a:stretch>
            <a:fillRect/>
          </a:stretch>
        </p:blipFill>
        <p:spPr>
          <a:xfrm>
            <a:off x="2976562" y="1885950"/>
            <a:ext cx="12334875" cy="6686550"/>
          </a:xfrm>
          <a:prstGeom prst="rect">
            <a:avLst/>
          </a:prstGeom>
        </p:spPr>
      </p:pic>
      <p:grpSp>
        <p:nvGrpSpPr>
          <p:cNvPr id="3" name="Group 2">
            <a:extLst>
              <a:ext uri="{FF2B5EF4-FFF2-40B4-BE49-F238E27FC236}">
                <a16:creationId xmlns:a16="http://schemas.microsoft.com/office/drawing/2014/main" id="{DC0E7110-75B2-3C5D-355C-9D72BF823987}"/>
              </a:ext>
            </a:extLst>
          </p:cNvPr>
          <p:cNvGrpSpPr/>
          <p:nvPr/>
        </p:nvGrpSpPr>
        <p:grpSpPr>
          <a:xfrm>
            <a:off x="146538" y="146538"/>
            <a:ext cx="882162" cy="882162"/>
            <a:chOff x="0" y="0"/>
            <a:chExt cx="6350000" cy="6350000"/>
          </a:xfrm>
        </p:grpSpPr>
        <p:sp>
          <p:nvSpPr>
            <p:cNvPr id="6" name="Freeform 3">
              <a:extLst>
                <a:ext uri="{FF2B5EF4-FFF2-40B4-BE49-F238E27FC236}">
                  <a16:creationId xmlns:a16="http://schemas.microsoft.com/office/drawing/2014/main" id="{D5E93B13-DAE2-ED75-B68F-9B265E93AFDE}"/>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8" name="TextBox 5">
            <a:extLst>
              <a:ext uri="{FF2B5EF4-FFF2-40B4-BE49-F238E27FC236}">
                <a16:creationId xmlns:a16="http://schemas.microsoft.com/office/drawing/2014/main" id="{7468CF01-51C9-CA82-8085-780F6D24D816}"/>
              </a:ext>
            </a:extLst>
          </p:cNvPr>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Tree>
    <p:extLst>
      <p:ext uri="{BB962C8B-B14F-4D97-AF65-F5344CB8AC3E}">
        <p14:creationId xmlns:p14="http://schemas.microsoft.com/office/powerpoint/2010/main" val="652444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6538" y="146538"/>
            <a:ext cx="882162" cy="88216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5" name="TextBox 5"/>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
        <p:nvSpPr>
          <p:cNvPr id="9" name="TextBox 9"/>
          <p:cNvSpPr txBox="1"/>
          <p:nvPr/>
        </p:nvSpPr>
        <p:spPr>
          <a:xfrm>
            <a:off x="1298156" y="-382664"/>
            <a:ext cx="13233936" cy="1442959"/>
          </a:xfrm>
          <a:prstGeom prst="rect">
            <a:avLst/>
          </a:prstGeom>
        </p:spPr>
        <p:txBody>
          <a:bodyPr lIns="0" tIns="0" rIns="0" bIns="0" rtlCol="0" anchor="t">
            <a:spAutoFit/>
          </a:bodyPr>
          <a:lstStyle/>
          <a:p>
            <a:pPr>
              <a:lnSpc>
                <a:spcPts val="12799"/>
              </a:lnSpc>
              <a:spcBef>
                <a:spcPct val="0"/>
              </a:spcBef>
            </a:pPr>
            <a:r>
              <a:rPr lang="en-US" sz="6399" spc="-159" dirty="0">
                <a:solidFill>
                  <a:srgbClr val="0B3A7F"/>
                </a:solidFill>
                <a:latin typeface="Canva Sans Display"/>
              </a:rPr>
              <a:t>Defining isolate filters</a:t>
            </a:r>
          </a:p>
        </p:txBody>
      </p:sp>
      <p:grpSp>
        <p:nvGrpSpPr>
          <p:cNvPr id="10" name="Group 10"/>
          <p:cNvGrpSpPr/>
          <p:nvPr/>
        </p:nvGrpSpPr>
        <p:grpSpPr>
          <a:xfrm>
            <a:off x="1028700" y="1270634"/>
            <a:ext cx="771999" cy="771999"/>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p>
          </p:txBody>
        </p:sp>
      </p:grpSp>
      <p:sp>
        <p:nvSpPr>
          <p:cNvPr id="12" name="TextBox 12"/>
          <p:cNvSpPr txBox="1"/>
          <p:nvPr/>
        </p:nvSpPr>
        <p:spPr>
          <a:xfrm>
            <a:off x="1142094" y="1260203"/>
            <a:ext cx="545211" cy="669036"/>
          </a:xfrm>
          <a:prstGeom prst="rect">
            <a:avLst/>
          </a:prstGeom>
        </p:spPr>
        <p:txBody>
          <a:bodyPr lIns="0" tIns="0" rIns="0" bIns="0" rtlCol="0" anchor="t">
            <a:spAutoFit/>
          </a:bodyPr>
          <a:lstStyle/>
          <a:p>
            <a:pPr algn="ctr">
              <a:lnSpc>
                <a:spcPts val="5652"/>
              </a:lnSpc>
            </a:pPr>
            <a:r>
              <a:rPr lang="en-US" sz="3600" spc="-89">
                <a:solidFill>
                  <a:srgbClr val="FFFFFF"/>
                </a:solidFill>
                <a:latin typeface="Canva Sans Display"/>
              </a:rPr>
              <a:t>A</a:t>
            </a:r>
          </a:p>
        </p:txBody>
      </p:sp>
      <p:pic>
        <p:nvPicPr>
          <p:cNvPr id="8" name="Picture 7">
            <a:extLst>
              <a:ext uri="{FF2B5EF4-FFF2-40B4-BE49-F238E27FC236}">
                <a16:creationId xmlns:a16="http://schemas.microsoft.com/office/drawing/2014/main" id="{8DB18843-CB2B-8A12-DD13-B427E6D82A8C}"/>
              </a:ext>
            </a:extLst>
          </p:cNvPr>
          <p:cNvPicPr>
            <a:picLocks noChangeAspect="1"/>
          </p:cNvPicPr>
          <p:nvPr/>
        </p:nvPicPr>
        <p:blipFill>
          <a:blip r:embed="rId2"/>
          <a:stretch>
            <a:fillRect/>
          </a:stretch>
        </p:blipFill>
        <p:spPr>
          <a:xfrm>
            <a:off x="4610100" y="2314575"/>
            <a:ext cx="9067800" cy="6638925"/>
          </a:xfrm>
          <a:prstGeom prst="rect">
            <a:avLst/>
          </a:prstGeom>
        </p:spPr>
      </p:pic>
      <p:sp>
        <p:nvSpPr>
          <p:cNvPr id="13" name="Rectangle: Rounded Corners 12">
            <a:extLst>
              <a:ext uri="{FF2B5EF4-FFF2-40B4-BE49-F238E27FC236}">
                <a16:creationId xmlns:a16="http://schemas.microsoft.com/office/drawing/2014/main" id="{E4B94D2F-B5D9-AFB2-88EA-29C81C6BD930}"/>
              </a:ext>
            </a:extLst>
          </p:cNvPr>
          <p:cNvSpPr/>
          <p:nvPr/>
        </p:nvSpPr>
        <p:spPr>
          <a:xfrm>
            <a:off x="8458200" y="4829661"/>
            <a:ext cx="2011680" cy="52973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7856485"/>
      </p:ext>
    </p:extLst>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6538" y="146538"/>
            <a:ext cx="882162" cy="88216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5" name="TextBox 5"/>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
        <p:nvSpPr>
          <p:cNvPr id="9" name="TextBox 9"/>
          <p:cNvSpPr txBox="1"/>
          <p:nvPr/>
        </p:nvSpPr>
        <p:spPr>
          <a:xfrm>
            <a:off x="1298156" y="-382664"/>
            <a:ext cx="13233936" cy="1442959"/>
          </a:xfrm>
          <a:prstGeom prst="rect">
            <a:avLst/>
          </a:prstGeom>
        </p:spPr>
        <p:txBody>
          <a:bodyPr lIns="0" tIns="0" rIns="0" bIns="0" rtlCol="0" anchor="t">
            <a:spAutoFit/>
          </a:bodyPr>
          <a:lstStyle/>
          <a:p>
            <a:pPr>
              <a:lnSpc>
                <a:spcPts val="12799"/>
              </a:lnSpc>
              <a:spcBef>
                <a:spcPct val="0"/>
              </a:spcBef>
            </a:pPr>
            <a:r>
              <a:rPr lang="en-US" sz="6399" spc="-159" dirty="0">
                <a:solidFill>
                  <a:srgbClr val="0B3A7F"/>
                </a:solidFill>
                <a:latin typeface="Canva Sans Display"/>
              </a:rPr>
              <a:t>Defining isolate filters</a:t>
            </a:r>
          </a:p>
        </p:txBody>
      </p:sp>
      <p:grpSp>
        <p:nvGrpSpPr>
          <p:cNvPr id="10" name="Group 10"/>
          <p:cNvGrpSpPr/>
          <p:nvPr/>
        </p:nvGrpSpPr>
        <p:grpSpPr>
          <a:xfrm>
            <a:off x="1028700" y="1270634"/>
            <a:ext cx="771999" cy="771999"/>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p>
          </p:txBody>
        </p:sp>
      </p:grpSp>
      <p:sp>
        <p:nvSpPr>
          <p:cNvPr id="12" name="TextBox 12"/>
          <p:cNvSpPr txBox="1"/>
          <p:nvPr/>
        </p:nvSpPr>
        <p:spPr>
          <a:xfrm>
            <a:off x="1142094" y="1260203"/>
            <a:ext cx="545211" cy="669036"/>
          </a:xfrm>
          <a:prstGeom prst="rect">
            <a:avLst/>
          </a:prstGeom>
        </p:spPr>
        <p:txBody>
          <a:bodyPr lIns="0" tIns="0" rIns="0" bIns="0" rtlCol="0" anchor="t">
            <a:spAutoFit/>
          </a:bodyPr>
          <a:lstStyle/>
          <a:p>
            <a:pPr algn="ctr">
              <a:lnSpc>
                <a:spcPts val="5652"/>
              </a:lnSpc>
            </a:pPr>
            <a:r>
              <a:rPr lang="en-US" sz="3600" spc="-89">
                <a:solidFill>
                  <a:srgbClr val="FFFFFF"/>
                </a:solidFill>
                <a:latin typeface="Canva Sans Display"/>
              </a:rPr>
              <a:t>A</a:t>
            </a:r>
          </a:p>
        </p:txBody>
      </p:sp>
      <p:sp>
        <p:nvSpPr>
          <p:cNvPr id="4" name="TextBox 16">
            <a:extLst>
              <a:ext uri="{FF2B5EF4-FFF2-40B4-BE49-F238E27FC236}">
                <a16:creationId xmlns:a16="http://schemas.microsoft.com/office/drawing/2014/main" id="{C1178AE2-D552-7850-4A22-7EC2E62C3BDF}"/>
              </a:ext>
            </a:extLst>
          </p:cNvPr>
          <p:cNvSpPr txBox="1"/>
          <p:nvPr/>
        </p:nvSpPr>
        <p:spPr>
          <a:xfrm>
            <a:off x="2218962" y="1485900"/>
            <a:ext cx="15459437" cy="1726435"/>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Montserrat"/>
              </a:rPr>
              <a:t>WHONET allows you to define criteria for selection of specific patients, locations, specimen types, or test results.</a:t>
            </a:r>
          </a:p>
        </p:txBody>
      </p:sp>
      <p:sp>
        <p:nvSpPr>
          <p:cNvPr id="6" name="TextBox 4">
            <a:extLst>
              <a:ext uri="{FF2B5EF4-FFF2-40B4-BE49-F238E27FC236}">
                <a16:creationId xmlns:a16="http://schemas.microsoft.com/office/drawing/2014/main" id="{3D4E80EC-30BB-4ABB-1BB4-00FB58C9F584}"/>
              </a:ext>
            </a:extLst>
          </p:cNvPr>
          <p:cNvSpPr txBox="1"/>
          <p:nvPr/>
        </p:nvSpPr>
        <p:spPr>
          <a:xfrm>
            <a:off x="2895600" y="3619500"/>
            <a:ext cx="13639800" cy="6843797"/>
          </a:xfrm>
          <a:prstGeom prst="rect">
            <a:avLst/>
          </a:prstGeom>
        </p:spPr>
        <p:txBody>
          <a:bodyPr wrap="square" lIns="0" tIns="0" rIns="0" bIns="0" rtlCol="0" anchor="t">
            <a:spAutoFit/>
          </a:bodyPr>
          <a:lstStyle/>
          <a:p>
            <a:pPr algn="l">
              <a:lnSpc>
                <a:spcPts val="4936"/>
              </a:lnSpc>
            </a:pPr>
            <a:r>
              <a:rPr lang="en-US" sz="2800" b="1" spc="-7" dirty="0">
                <a:solidFill>
                  <a:srgbClr val="0B3A7F"/>
                </a:solidFill>
                <a:latin typeface="Montserrat"/>
              </a:rPr>
              <a:t>Examples</a:t>
            </a:r>
          </a:p>
          <a:p>
            <a:pPr marL="457200" indent="-457200" algn="l">
              <a:lnSpc>
                <a:spcPts val="4936"/>
              </a:lnSpc>
              <a:buFont typeface="Arial" panose="020B0604020202020204" pitchFamily="34" charset="0"/>
              <a:buChar char="•"/>
            </a:pPr>
            <a:r>
              <a:rPr lang="en-US" sz="2800" spc="-7" dirty="0">
                <a:solidFill>
                  <a:srgbClr val="0B3A7F"/>
                </a:solidFill>
                <a:latin typeface="Montserrat"/>
              </a:rPr>
              <a:t>Identification number = 12345</a:t>
            </a:r>
          </a:p>
          <a:p>
            <a:pPr marL="457200" indent="-457200" algn="l">
              <a:lnSpc>
                <a:spcPts val="4936"/>
              </a:lnSpc>
              <a:buFont typeface="Arial" panose="020B0604020202020204" pitchFamily="34" charset="0"/>
              <a:buChar char="•"/>
            </a:pPr>
            <a:r>
              <a:rPr lang="en-US" sz="2800" spc="-7" dirty="0">
                <a:solidFill>
                  <a:srgbClr val="0B3A7F"/>
                </a:solidFill>
                <a:latin typeface="Montserrat"/>
              </a:rPr>
              <a:t>Sex = Female</a:t>
            </a:r>
          </a:p>
          <a:p>
            <a:pPr marL="457200" indent="-457200" algn="l">
              <a:lnSpc>
                <a:spcPts val="4936"/>
              </a:lnSpc>
              <a:buFont typeface="Arial" panose="020B0604020202020204" pitchFamily="34" charset="0"/>
              <a:buChar char="•"/>
            </a:pPr>
            <a:r>
              <a:rPr lang="en-US" sz="2800" spc="-7" dirty="0">
                <a:solidFill>
                  <a:srgbClr val="0B3A7F"/>
                </a:solidFill>
                <a:latin typeface="Montserrat"/>
              </a:rPr>
              <a:t>Age group = 65+</a:t>
            </a:r>
          </a:p>
          <a:p>
            <a:pPr marL="457200" indent="-457200" algn="l">
              <a:lnSpc>
                <a:spcPts val="4936"/>
              </a:lnSpc>
              <a:buFont typeface="Arial" panose="020B0604020202020204" pitchFamily="34" charset="0"/>
              <a:buChar char="•"/>
            </a:pPr>
            <a:r>
              <a:rPr lang="en-US" sz="2800" spc="-7" dirty="0">
                <a:solidFill>
                  <a:srgbClr val="0B3A7F"/>
                </a:solidFill>
                <a:latin typeface="Montserrat"/>
              </a:rPr>
              <a:t>Animal species = Chicken</a:t>
            </a:r>
          </a:p>
          <a:p>
            <a:pPr marL="457200" indent="-457200" algn="l">
              <a:lnSpc>
                <a:spcPts val="4936"/>
              </a:lnSpc>
              <a:buFont typeface="Arial" panose="020B0604020202020204" pitchFamily="34" charset="0"/>
              <a:buChar char="•"/>
            </a:pPr>
            <a:r>
              <a:rPr lang="en-US" sz="2800" spc="-7" dirty="0">
                <a:solidFill>
                  <a:srgbClr val="0B3A7F"/>
                </a:solidFill>
                <a:latin typeface="Montserrat"/>
              </a:rPr>
              <a:t>Location type = Outpatient</a:t>
            </a:r>
          </a:p>
          <a:p>
            <a:pPr marL="457200" indent="-457200">
              <a:lnSpc>
                <a:spcPts val="4936"/>
              </a:lnSpc>
              <a:buFont typeface="Arial" panose="020B0604020202020204" pitchFamily="34" charset="0"/>
              <a:buChar char="•"/>
            </a:pPr>
            <a:r>
              <a:rPr lang="en-US" sz="2800" spc="-7" dirty="0">
                <a:solidFill>
                  <a:srgbClr val="0B3A7F"/>
                </a:solidFill>
                <a:latin typeface="Montserrat"/>
              </a:rPr>
              <a:t>Location type = Veterinary clinic or veterinary hospital</a:t>
            </a:r>
          </a:p>
          <a:p>
            <a:pPr marL="457200" indent="-457200">
              <a:lnSpc>
                <a:spcPts val="4936"/>
              </a:lnSpc>
              <a:buFont typeface="Arial" panose="020B0604020202020204" pitchFamily="34" charset="0"/>
              <a:buChar char="•"/>
            </a:pPr>
            <a:r>
              <a:rPr lang="en-US" sz="2800" spc="-7" dirty="0">
                <a:solidFill>
                  <a:srgbClr val="0B3A7F"/>
                </a:solidFill>
                <a:latin typeface="Montserrat"/>
              </a:rPr>
              <a:t>Specimen date = February 1, 2020 – February 15, 2020</a:t>
            </a:r>
          </a:p>
          <a:p>
            <a:pPr marL="457200" indent="-457200" algn="l">
              <a:lnSpc>
                <a:spcPts val="4936"/>
              </a:lnSpc>
              <a:buFont typeface="Arial" panose="020B0604020202020204" pitchFamily="34" charset="0"/>
              <a:buChar char="•"/>
            </a:pPr>
            <a:r>
              <a:rPr lang="en-US" sz="2800" spc="-7" dirty="0">
                <a:solidFill>
                  <a:srgbClr val="0B3A7F"/>
                </a:solidFill>
                <a:latin typeface="Montserrat"/>
              </a:rPr>
              <a:t>Specimen type = Blood</a:t>
            </a:r>
          </a:p>
          <a:p>
            <a:pPr marL="457200" indent="-457200" algn="l">
              <a:lnSpc>
                <a:spcPts val="4936"/>
              </a:lnSpc>
              <a:buFont typeface="Arial" panose="020B0604020202020204" pitchFamily="34" charset="0"/>
              <a:buChar char="•"/>
            </a:pPr>
            <a:r>
              <a:rPr lang="en-US" sz="2800" spc="-7" dirty="0">
                <a:solidFill>
                  <a:srgbClr val="0B3A7F"/>
                </a:solidFill>
                <a:latin typeface="Montserrat"/>
              </a:rPr>
              <a:t>Imipenem disk = Resistant</a:t>
            </a:r>
          </a:p>
          <a:p>
            <a:pPr marL="457200" indent="-457200" algn="l">
              <a:lnSpc>
                <a:spcPts val="4936"/>
              </a:lnSpc>
              <a:buFont typeface="Arial" panose="020B0604020202020204" pitchFamily="34" charset="0"/>
              <a:buChar char="•"/>
            </a:pPr>
            <a:endParaRPr lang="en-US" sz="2800" spc="-7" dirty="0">
              <a:solidFill>
                <a:srgbClr val="0B3A7F"/>
              </a:solidFill>
              <a:latin typeface="Montserrat"/>
            </a:endParaRPr>
          </a:p>
        </p:txBody>
      </p:sp>
    </p:spTree>
    <p:extLst>
      <p:ext uri="{BB962C8B-B14F-4D97-AF65-F5344CB8AC3E}">
        <p14:creationId xmlns:p14="http://schemas.microsoft.com/office/powerpoint/2010/main" val="2805824170"/>
      </p:ext>
    </p:extLst>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9A56A12-8996-AFDF-3834-95A43F8F1034}"/>
              </a:ext>
            </a:extLst>
          </p:cNvPr>
          <p:cNvPicPr>
            <a:picLocks noChangeAspect="1"/>
          </p:cNvPicPr>
          <p:nvPr/>
        </p:nvPicPr>
        <p:blipFill>
          <a:blip r:embed="rId2"/>
          <a:stretch>
            <a:fillRect/>
          </a:stretch>
        </p:blipFill>
        <p:spPr>
          <a:xfrm>
            <a:off x="4848225" y="2571750"/>
            <a:ext cx="8591550" cy="5143500"/>
          </a:xfrm>
          <a:prstGeom prst="rect">
            <a:avLst/>
          </a:prstGeom>
        </p:spPr>
      </p:pic>
      <p:grpSp>
        <p:nvGrpSpPr>
          <p:cNvPr id="2" name="Group 2"/>
          <p:cNvGrpSpPr/>
          <p:nvPr/>
        </p:nvGrpSpPr>
        <p:grpSpPr>
          <a:xfrm>
            <a:off x="146538" y="146538"/>
            <a:ext cx="882162" cy="88216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6" name="TextBox 6"/>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
        <p:nvSpPr>
          <p:cNvPr id="7" name="TextBox 7"/>
          <p:cNvSpPr txBox="1"/>
          <p:nvPr/>
        </p:nvSpPr>
        <p:spPr>
          <a:xfrm>
            <a:off x="2150601" y="1104900"/>
            <a:ext cx="13281725" cy="1292662"/>
          </a:xfrm>
          <a:prstGeom prst="rect">
            <a:avLst/>
          </a:prstGeom>
        </p:spPr>
        <p:txBody>
          <a:bodyPr lIns="0" tIns="0" rIns="0" bIns="0" rtlCol="0" anchor="t">
            <a:spAutoFit/>
          </a:bodyPr>
          <a:lstStyle/>
          <a:p>
            <a:pPr algn="l"/>
            <a:r>
              <a:rPr lang="en-US" sz="4200" spc="-105" dirty="0">
                <a:solidFill>
                  <a:srgbClr val="0B3A7F"/>
                </a:solidFill>
                <a:latin typeface="Canva Sans Display"/>
              </a:rPr>
              <a:t>Choose the data field for the filter, and click on “Define criteria”.</a:t>
            </a:r>
          </a:p>
        </p:txBody>
      </p:sp>
      <p:sp>
        <p:nvSpPr>
          <p:cNvPr id="10" name="TextBox 10"/>
          <p:cNvSpPr txBox="1"/>
          <p:nvPr/>
        </p:nvSpPr>
        <p:spPr>
          <a:xfrm>
            <a:off x="1298156" y="-382664"/>
            <a:ext cx="13233936" cy="1442959"/>
          </a:xfrm>
          <a:prstGeom prst="rect">
            <a:avLst/>
          </a:prstGeom>
        </p:spPr>
        <p:txBody>
          <a:bodyPr lIns="0" tIns="0" rIns="0" bIns="0" rtlCol="0" anchor="t">
            <a:spAutoFit/>
          </a:bodyPr>
          <a:lstStyle/>
          <a:p>
            <a:pPr>
              <a:lnSpc>
                <a:spcPts val="12799"/>
              </a:lnSpc>
              <a:spcBef>
                <a:spcPct val="0"/>
              </a:spcBef>
            </a:pPr>
            <a:r>
              <a:rPr lang="en-US" sz="6399" spc="-159" dirty="0">
                <a:solidFill>
                  <a:srgbClr val="0B3A7F"/>
                </a:solidFill>
                <a:latin typeface="Canva Sans Display"/>
              </a:rPr>
              <a:t>Isolate filters</a:t>
            </a:r>
          </a:p>
        </p:txBody>
      </p:sp>
      <p:grpSp>
        <p:nvGrpSpPr>
          <p:cNvPr id="11" name="Group 11"/>
          <p:cNvGrpSpPr/>
          <p:nvPr/>
        </p:nvGrpSpPr>
        <p:grpSpPr>
          <a:xfrm>
            <a:off x="1028700" y="1270634"/>
            <a:ext cx="771999" cy="771999"/>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p>
          </p:txBody>
        </p:sp>
      </p:grpSp>
      <p:sp>
        <p:nvSpPr>
          <p:cNvPr id="13" name="TextBox 13"/>
          <p:cNvSpPr txBox="1"/>
          <p:nvPr/>
        </p:nvSpPr>
        <p:spPr>
          <a:xfrm>
            <a:off x="1142094" y="1260203"/>
            <a:ext cx="545211" cy="669036"/>
          </a:xfrm>
          <a:prstGeom prst="rect">
            <a:avLst/>
          </a:prstGeom>
        </p:spPr>
        <p:txBody>
          <a:bodyPr lIns="0" tIns="0" rIns="0" bIns="0" rtlCol="0" anchor="t">
            <a:spAutoFit/>
          </a:bodyPr>
          <a:lstStyle/>
          <a:p>
            <a:pPr algn="ctr">
              <a:lnSpc>
                <a:spcPts val="5652"/>
              </a:lnSpc>
            </a:pPr>
            <a:r>
              <a:rPr lang="en-US" sz="3600" spc="-89">
                <a:solidFill>
                  <a:srgbClr val="FFFFFF"/>
                </a:solidFill>
                <a:latin typeface="Canva Sans Display"/>
              </a:rPr>
              <a:t>A</a:t>
            </a:r>
          </a:p>
        </p:txBody>
      </p:sp>
      <p:sp>
        <p:nvSpPr>
          <p:cNvPr id="15" name="Rectangle: Rounded Corners 14">
            <a:extLst>
              <a:ext uri="{FF2B5EF4-FFF2-40B4-BE49-F238E27FC236}">
                <a16:creationId xmlns:a16="http://schemas.microsoft.com/office/drawing/2014/main" id="{5E1A2B63-304E-D75A-9B51-999C138A2DC3}"/>
              </a:ext>
            </a:extLst>
          </p:cNvPr>
          <p:cNvSpPr/>
          <p:nvPr/>
        </p:nvSpPr>
        <p:spPr>
          <a:xfrm>
            <a:off x="4572000" y="4629499"/>
            <a:ext cx="2011680" cy="4378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84D63FDE-D691-1AF2-1D83-0E243727A4EF}"/>
              </a:ext>
            </a:extLst>
          </p:cNvPr>
          <p:cNvSpPr/>
          <p:nvPr/>
        </p:nvSpPr>
        <p:spPr>
          <a:xfrm>
            <a:off x="4721352" y="7252719"/>
            <a:ext cx="2212848" cy="48158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4340585"/>
      </p:ext>
    </p:extLst>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22FDECE-F78A-FB90-0FFF-C8B4129BA7E2}"/>
              </a:ext>
            </a:extLst>
          </p:cNvPr>
          <p:cNvPicPr>
            <a:picLocks noChangeAspect="1"/>
          </p:cNvPicPr>
          <p:nvPr/>
        </p:nvPicPr>
        <p:blipFill>
          <a:blip r:embed="rId2"/>
          <a:stretch>
            <a:fillRect/>
          </a:stretch>
        </p:blipFill>
        <p:spPr>
          <a:xfrm>
            <a:off x="3352800" y="2781300"/>
            <a:ext cx="10210800" cy="6570215"/>
          </a:xfrm>
          <a:prstGeom prst="rect">
            <a:avLst/>
          </a:prstGeom>
        </p:spPr>
      </p:pic>
      <p:grpSp>
        <p:nvGrpSpPr>
          <p:cNvPr id="2" name="Group 2"/>
          <p:cNvGrpSpPr/>
          <p:nvPr/>
        </p:nvGrpSpPr>
        <p:grpSpPr>
          <a:xfrm>
            <a:off x="146538" y="146538"/>
            <a:ext cx="882162" cy="88216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6" name="TextBox 6"/>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
        <p:nvSpPr>
          <p:cNvPr id="7" name="TextBox 7"/>
          <p:cNvSpPr txBox="1"/>
          <p:nvPr/>
        </p:nvSpPr>
        <p:spPr>
          <a:xfrm>
            <a:off x="2150601" y="1449169"/>
            <a:ext cx="13281725" cy="646331"/>
          </a:xfrm>
          <a:prstGeom prst="rect">
            <a:avLst/>
          </a:prstGeom>
        </p:spPr>
        <p:txBody>
          <a:bodyPr lIns="0" tIns="0" rIns="0" bIns="0" rtlCol="0" anchor="t">
            <a:spAutoFit/>
          </a:bodyPr>
          <a:lstStyle/>
          <a:p>
            <a:pPr algn="l"/>
            <a:r>
              <a:rPr lang="en-US" sz="4200" spc="-105" dirty="0">
                <a:solidFill>
                  <a:srgbClr val="0B3A7F"/>
                </a:solidFill>
                <a:latin typeface="Canva Sans Display"/>
              </a:rPr>
              <a:t>Example:  Location type = Inpatient (in, </a:t>
            </a:r>
            <a:r>
              <a:rPr lang="en-US" sz="4200" spc="-105" dirty="0" err="1">
                <a:solidFill>
                  <a:srgbClr val="0B3A7F"/>
                </a:solidFill>
                <a:latin typeface="Canva Sans Display"/>
              </a:rPr>
              <a:t>inx</a:t>
            </a:r>
            <a:r>
              <a:rPr lang="en-US" sz="4200" spc="-105" dirty="0">
                <a:solidFill>
                  <a:srgbClr val="0B3A7F"/>
                </a:solidFill>
                <a:latin typeface="Canva Sans Display"/>
              </a:rPr>
              <a:t>, </a:t>
            </a:r>
            <a:r>
              <a:rPr lang="en-US" sz="4200" spc="-105" dirty="0" err="1">
                <a:solidFill>
                  <a:srgbClr val="0B3A7F"/>
                </a:solidFill>
                <a:latin typeface="Canva Sans Display"/>
              </a:rPr>
              <a:t>icu</a:t>
            </a:r>
            <a:r>
              <a:rPr lang="en-US" sz="4200" spc="-105" dirty="0">
                <a:solidFill>
                  <a:srgbClr val="0B3A7F"/>
                </a:solidFill>
                <a:latin typeface="Canva Sans Display"/>
              </a:rPr>
              <a:t>, int)</a:t>
            </a:r>
          </a:p>
        </p:txBody>
      </p:sp>
      <p:sp>
        <p:nvSpPr>
          <p:cNvPr id="10" name="TextBox 10"/>
          <p:cNvSpPr txBox="1"/>
          <p:nvPr/>
        </p:nvSpPr>
        <p:spPr>
          <a:xfrm>
            <a:off x="1298156" y="-382664"/>
            <a:ext cx="13233936" cy="1442959"/>
          </a:xfrm>
          <a:prstGeom prst="rect">
            <a:avLst/>
          </a:prstGeom>
        </p:spPr>
        <p:txBody>
          <a:bodyPr lIns="0" tIns="0" rIns="0" bIns="0" rtlCol="0" anchor="t">
            <a:spAutoFit/>
          </a:bodyPr>
          <a:lstStyle/>
          <a:p>
            <a:pPr>
              <a:lnSpc>
                <a:spcPts val="12799"/>
              </a:lnSpc>
              <a:spcBef>
                <a:spcPct val="0"/>
              </a:spcBef>
            </a:pPr>
            <a:r>
              <a:rPr lang="en-US" sz="6399" spc="-159" dirty="0">
                <a:solidFill>
                  <a:srgbClr val="0B3A7F"/>
                </a:solidFill>
                <a:latin typeface="Canva Sans Display"/>
              </a:rPr>
              <a:t>Isolate filters</a:t>
            </a:r>
          </a:p>
        </p:txBody>
      </p:sp>
      <p:grpSp>
        <p:nvGrpSpPr>
          <p:cNvPr id="11" name="Group 11"/>
          <p:cNvGrpSpPr/>
          <p:nvPr/>
        </p:nvGrpSpPr>
        <p:grpSpPr>
          <a:xfrm>
            <a:off x="1028700" y="1270634"/>
            <a:ext cx="771999" cy="771999"/>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p>
          </p:txBody>
        </p:sp>
      </p:grpSp>
      <p:sp>
        <p:nvSpPr>
          <p:cNvPr id="13" name="TextBox 13"/>
          <p:cNvSpPr txBox="1"/>
          <p:nvPr/>
        </p:nvSpPr>
        <p:spPr>
          <a:xfrm>
            <a:off x="1142094" y="1260203"/>
            <a:ext cx="545211" cy="669036"/>
          </a:xfrm>
          <a:prstGeom prst="rect">
            <a:avLst/>
          </a:prstGeom>
        </p:spPr>
        <p:txBody>
          <a:bodyPr lIns="0" tIns="0" rIns="0" bIns="0" rtlCol="0" anchor="t">
            <a:spAutoFit/>
          </a:bodyPr>
          <a:lstStyle/>
          <a:p>
            <a:pPr algn="ctr">
              <a:lnSpc>
                <a:spcPts val="5652"/>
              </a:lnSpc>
            </a:pPr>
            <a:r>
              <a:rPr lang="en-US" sz="3600" spc="-89">
                <a:solidFill>
                  <a:srgbClr val="FFFFFF"/>
                </a:solidFill>
                <a:latin typeface="Canva Sans Display"/>
              </a:rPr>
              <a:t>A</a:t>
            </a:r>
          </a:p>
        </p:txBody>
      </p:sp>
      <p:sp>
        <p:nvSpPr>
          <p:cNvPr id="15" name="Rectangle: Rounded Corners 14">
            <a:extLst>
              <a:ext uri="{FF2B5EF4-FFF2-40B4-BE49-F238E27FC236}">
                <a16:creationId xmlns:a16="http://schemas.microsoft.com/office/drawing/2014/main" id="{5E1A2B63-304E-D75A-9B51-999C138A2DC3}"/>
              </a:ext>
            </a:extLst>
          </p:cNvPr>
          <p:cNvSpPr/>
          <p:nvPr/>
        </p:nvSpPr>
        <p:spPr>
          <a:xfrm>
            <a:off x="3411418" y="5635735"/>
            <a:ext cx="3239831" cy="113554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84D63FDE-D691-1AF2-1D83-0E243727A4EF}"/>
              </a:ext>
            </a:extLst>
          </p:cNvPr>
          <p:cNvSpPr/>
          <p:nvPr/>
        </p:nvSpPr>
        <p:spPr>
          <a:xfrm>
            <a:off x="8458200" y="8014719"/>
            <a:ext cx="1662545" cy="48158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C5BD157-23B9-36F0-D761-839B8AD34D9B}"/>
              </a:ext>
            </a:extLst>
          </p:cNvPr>
          <p:cNvSpPr/>
          <p:nvPr/>
        </p:nvSpPr>
        <p:spPr>
          <a:xfrm>
            <a:off x="8686800" y="4229100"/>
            <a:ext cx="3239831" cy="1032310"/>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17E00B8D-4E27-632A-E125-8EA91D8071AF}"/>
              </a:ext>
            </a:extLst>
          </p:cNvPr>
          <p:cNvSpPr/>
          <p:nvPr/>
        </p:nvSpPr>
        <p:spPr>
          <a:xfrm>
            <a:off x="9140952" y="8648700"/>
            <a:ext cx="2212848" cy="52973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776601"/>
      </p:ext>
    </p:extLst>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D0EFE5-BAEC-F24A-FB9F-62E7E33FB262}"/>
              </a:ext>
            </a:extLst>
          </p:cNvPr>
          <p:cNvPicPr>
            <a:picLocks noChangeAspect="1"/>
          </p:cNvPicPr>
          <p:nvPr/>
        </p:nvPicPr>
        <p:blipFill>
          <a:blip r:embed="rId2"/>
          <a:stretch>
            <a:fillRect/>
          </a:stretch>
        </p:blipFill>
        <p:spPr>
          <a:xfrm>
            <a:off x="3962400" y="2590800"/>
            <a:ext cx="8591550" cy="5143500"/>
          </a:xfrm>
          <a:prstGeom prst="rect">
            <a:avLst/>
          </a:prstGeom>
        </p:spPr>
      </p:pic>
      <p:grpSp>
        <p:nvGrpSpPr>
          <p:cNvPr id="2" name="Group 2"/>
          <p:cNvGrpSpPr/>
          <p:nvPr/>
        </p:nvGrpSpPr>
        <p:grpSpPr>
          <a:xfrm>
            <a:off x="146538" y="146538"/>
            <a:ext cx="882162" cy="88216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6" name="TextBox 6"/>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
        <p:nvSpPr>
          <p:cNvPr id="7" name="TextBox 7"/>
          <p:cNvSpPr txBox="1"/>
          <p:nvPr/>
        </p:nvSpPr>
        <p:spPr>
          <a:xfrm>
            <a:off x="2150601" y="1296769"/>
            <a:ext cx="13281725" cy="646331"/>
          </a:xfrm>
          <a:prstGeom prst="rect">
            <a:avLst/>
          </a:prstGeom>
        </p:spPr>
        <p:txBody>
          <a:bodyPr lIns="0" tIns="0" rIns="0" bIns="0" rtlCol="0" anchor="t">
            <a:spAutoFit/>
          </a:bodyPr>
          <a:lstStyle/>
          <a:p>
            <a:pPr algn="l"/>
            <a:r>
              <a:rPr lang="en-US" sz="4200" spc="-105" dirty="0">
                <a:solidFill>
                  <a:srgbClr val="0B3A7F"/>
                </a:solidFill>
                <a:latin typeface="Canva Sans Display"/>
              </a:rPr>
              <a:t>Example:  Cefoxitin Disk = Resistant</a:t>
            </a:r>
          </a:p>
        </p:txBody>
      </p:sp>
      <p:sp>
        <p:nvSpPr>
          <p:cNvPr id="10" name="TextBox 10"/>
          <p:cNvSpPr txBox="1"/>
          <p:nvPr/>
        </p:nvSpPr>
        <p:spPr>
          <a:xfrm>
            <a:off x="1298156" y="-382664"/>
            <a:ext cx="13233936" cy="1442959"/>
          </a:xfrm>
          <a:prstGeom prst="rect">
            <a:avLst/>
          </a:prstGeom>
        </p:spPr>
        <p:txBody>
          <a:bodyPr lIns="0" tIns="0" rIns="0" bIns="0" rtlCol="0" anchor="t">
            <a:spAutoFit/>
          </a:bodyPr>
          <a:lstStyle/>
          <a:p>
            <a:pPr>
              <a:lnSpc>
                <a:spcPts val="12799"/>
              </a:lnSpc>
              <a:spcBef>
                <a:spcPct val="0"/>
              </a:spcBef>
            </a:pPr>
            <a:r>
              <a:rPr lang="en-US" sz="6399" spc="-159" dirty="0">
                <a:solidFill>
                  <a:srgbClr val="0B3A7F"/>
                </a:solidFill>
                <a:latin typeface="Canva Sans Display"/>
              </a:rPr>
              <a:t>Isolate filters</a:t>
            </a:r>
          </a:p>
        </p:txBody>
      </p:sp>
      <p:grpSp>
        <p:nvGrpSpPr>
          <p:cNvPr id="11" name="Group 11"/>
          <p:cNvGrpSpPr/>
          <p:nvPr/>
        </p:nvGrpSpPr>
        <p:grpSpPr>
          <a:xfrm>
            <a:off x="1028700" y="1270634"/>
            <a:ext cx="771999" cy="771999"/>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p>
          </p:txBody>
        </p:sp>
      </p:grpSp>
      <p:sp>
        <p:nvSpPr>
          <p:cNvPr id="13" name="TextBox 13"/>
          <p:cNvSpPr txBox="1"/>
          <p:nvPr/>
        </p:nvSpPr>
        <p:spPr>
          <a:xfrm>
            <a:off x="1142094" y="1260203"/>
            <a:ext cx="545211" cy="669036"/>
          </a:xfrm>
          <a:prstGeom prst="rect">
            <a:avLst/>
          </a:prstGeom>
        </p:spPr>
        <p:txBody>
          <a:bodyPr lIns="0" tIns="0" rIns="0" bIns="0" rtlCol="0" anchor="t">
            <a:spAutoFit/>
          </a:bodyPr>
          <a:lstStyle/>
          <a:p>
            <a:pPr algn="ctr">
              <a:lnSpc>
                <a:spcPts val="5652"/>
              </a:lnSpc>
            </a:pPr>
            <a:r>
              <a:rPr lang="en-US" sz="3600" spc="-89">
                <a:solidFill>
                  <a:srgbClr val="FFFFFF"/>
                </a:solidFill>
                <a:latin typeface="Canva Sans Display"/>
              </a:rPr>
              <a:t>A</a:t>
            </a:r>
          </a:p>
        </p:txBody>
      </p:sp>
      <p:sp>
        <p:nvSpPr>
          <p:cNvPr id="15" name="Rectangle: Rounded Corners 14">
            <a:extLst>
              <a:ext uri="{FF2B5EF4-FFF2-40B4-BE49-F238E27FC236}">
                <a16:creationId xmlns:a16="http://schemas.microsoft.com/office/drawing/2014/main" id="{5E1A2B63-304E-D75A-9B51-999C138A2DC3}"/>
              </a:ext>
            </a:extLst>
          </p:cNvPr>
          <p:cNvSpPr/>
          <p:nvPr/>
        </p:nvSpPr>
        <p:spPr>
          <a:xfrm>
            <a:off x="3966667" y="3943699"/>
            <a:ext cx="2434133" cy="4378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84D63FDE-D691-1AF2-1D83-0E243727A4EF}"/>
              </a:ext>
            </a:extLst>
          </p:cNvPr>
          <p:cNvSpPr/>
          <p:nvPr/>
        </p:nvSpPr>
        <p:spPr>
          <a:xfrm>
            <a:off x="3738067" y="7252719"/>
            <a:ext cx="2434133" cy="48158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2038608"/>
      </p:ext>
    </p:extLst>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54CCBC-1851-5A15-07CC-470DD78891EC}"/>
              </a:ext>
            </a:extLst>
          </p:cNvPr>
          <p:cNvPicPr>
            <a:picLocks noChangeAspect="1"/>
          </p:cNvPicPr>
          <p:nvPr/>
        </p:nvPicPr>
        <p:blipFill>
          <a:blip r:embed="rId2"/>
          <a:stretch>
            <a:fillRect/>
          </a:stretch>
        </p:blipFill>
        <p:spPr>
          <a:xfrm>
            <a:off x="6562725" y="3257550"/>
            <a:ext cx="5162550" cy="3771900"/>
          </a:xfrm>
          <a:prstGeom prst="rect">
            <a:avLst/>
          </a:prstGeom>
        </p:spPr>
      </p:pic>
      <p:grpSp>
        <p:nvGrpSpPr>
          <p:cNvPr id="2" name="Group 2"/>
          <p:cNvGrpSpPr/>
          <p:nvPr/>
        </p:nvGrpSpPr>
        <p:grpSpPr>
          <a:xfrm>
            <a:off x="146538" y="146538"/>
            <a:ext cx="882162" cy="88216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6" name="TextBox 6"/>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
        <p:nvSpPr>
          <p:cNvPr id="7" name="TextBox 7"/>
          <p:cNvSpPr txBox="1"/>
          <p:nvPr/>
        </p:nvSpPr>
        <p:spPr>
          <a:xfrm>
            <a:off x="2150601" y="1101454"/>
            <a:ext cx="13281725" cy="646331"/>
          </a:xfrm>
          <a:prstGeom prst="rect">
            <a:avLst/>
          </a:prstGeom>
        </p:spPr>
        <p:txBody>
          <a:bodyPr lIns="0" tIns="0" rIns="0" bIns="0" rtlCol="0" anchor="t">
            <a:spAutoFit/>
          </a:bodyPr>
          <a:lstStyle/>
          <a:p>
            <a:pPr algn="l"/>
            <a:r>
              <a:rPr lang="en-US" sz="4200" spc="-105" dirty="0">
                <a:solidFill>
                  <a:srgbClr val="0B3A7F"/>
                </a:solidFill>
                <a:latin typeface="Canva Sans Display"/>
              </a:rPr>
              <a:t>Example:  Cefoxitin Disk = Resistant</a:t>
            </a:r>
          </a:p>
        </p:txBody>
      </p:sp>
      <p:sp>
        <p:nvSpPr>
          <p:cNvPr id="10" name="TextBox 10"/>
          <p:cNvSpPr txBox="1"/>
          <p:nvPr/>
        </p:nvSpPr>
        <p:spPr>
          <a:xfrm>
            <a:off x="1298156" y="-382664"/>
            <a:ext cx="13233936" cy="1442959"/>
          </a:xfrm>
          <a:prstGeom prst="rect">
            <a:avLst/>
          </a:prstGeom>
        </p:spPr>
        <p:txBody>
          <a:bodyPr lIns="0" tIns="0" rIns="0" bIns="0" rtlCol="0" anchor="t">
            <a:spAutoFit/>
          </a:bodyPr>
          <a:lstStyle/>
          <a:p>
            <a:pPr>
              <a:lnSpc>
                <a:spcPts val="12799"/>
              </a:lnSpc>
              <a:spcBef>
                <a:spcPct val="0"/>
              </a:spcBef>
            </a:pPr>
            <a:r>
              <a:rPr lang="en-US" sz="6399" spc="-159" dirty="0">
                <a:solidFill>
                  <a:srgbClr val="0B3A7F"/>
                </a:solidFill>
                <a:latin typeface="Canva Sans Display"/>
              </a:rPr>
              <a:t>Isolate filters</a:t>
            </a:r>
          </a:p>
        </p:txBody>
      </p:sp>
      <p:grpSp>
        <p:nvGrpSpPr>
          <p:cNvPr id="11" name="Group 11"/>
          <p:cNvGrpSpPr/>
          <p:nvPr/>
        </p:nvGrpSpPr>
        <p:grpSpPr>
          <a:xfrm>
            <a:off x="1028700" y="1270634"/>
            <a:ext cx="771999" cy="771999"/>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p>
          </p:txBody>
        </p:sp>
      </p:grpSp>
      <p:sp>
        <p:nvSpPr>
          <p:cNvPr id="13" name="TextBox 13"/>
          <p:cNvSpPr txBox="1"/>
          <p:nvPr/>
        </p:nvSpPr>
        <p:spPr>
          <a:xfrm>
            <a:off x="1142094" y="1260203"/>
            <a:ext cx="545211" cy="669036"/>
          </a:xfrm>
          <a:prstGeom prst="rect">
            <a:avLst/>
          </a:prstGeom>
        </p:spPr>
        <p:txBody>
          <a:bodyPr lIns="0" tIns="0" rIns="0" bIns="0" rtlCol="0" anchor="t">
            <a:spAutoFit/>
          </a:bodyPr>
          <a:lstStyle/>
          <a:p>
            <a:pPr algn="ctr">
              <a:lnSpc>
                <a:spcPts val="5652"/>
              </a:lnSpc>
            </a:pPr>
            <a:r>
              <a:rPr lang="en-US" sz="3600" spc="-89">
                <a:solidFill>
                  <a:srgbClr val="FFFFFF"/>
                </a:solidFill>
                <a:latin typeface="Canva Sans Display"/>
              </a:rPr>
              <a:t>A</a:t>
            </a:r>
          </a:p>
        </p:txBody>
      </p:sp>
      <p:sp>
        <p:nvSpPr>
          <p:cNvPr id="15" name="Rectangle: Rounded Corners 14">
            <a:extLst>
              <a:ext uri="{FF2B5EF4-FFF2-40B4-BE49-F238E27FC236}">
                <a16:creationId xmlns:a16="http://schemas.microsoft.com/office/drawing/2014/main" id="{5E1A2B63-304E-D75A-9B51-999C138A2DC3}"/>
              </a:ext>
            </a:extLst>
          </p:cNvPr>
          <p:cNvSpPr/>
          <p:nvPr/>
        </p:nvSpPr>
        <p:spPr>
          <a:xfrm>
            <a:off x="6522720" y="4248499"/>
            <a:ext cx="2011680" cy="4378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84D63FDE-D691-1AF2-1D83-0E243727A4EF}"/>
              </a:ext>
            </a:extLst>
          </p:cNvPr>
          <p:cNvSpPr/>
          <p:nvPr/>
        </p:nvSpPr>
        <p:spPr>
          <a:xfrm>
            <a:off x="8321040" y="6496399"/>
            <a:ext cx="1828800" cy="4378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C5BD157-23B9-36F0-D761-839B8AD34D9B}"/>
              </a:ext>
            </a:extLst>
          </p:cNvPr>
          <p:cNvSpPr/>
          <p:nvPr/>
        </p:nvSpPr>
        <p:spPr>
          <a:xfrm>
            <a:off x="9226498" y="4305300"/>
            <a:ext cx="1511405" cy="3980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3764144"/>
      </p:ext>
    </p:extLst>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DD6A413-257A-A9BE-8914-7D4859C57E2C}"/>
              </a:ext>
            </a:extLst>
          </p:cNvPr>
          <p:cNvPicPr>
            <a:picLocks noChangeAspect="1"/>
          </p:cNvPicPr>
          <p:nvPr/>
        </p:nvPicPr>
        <p:blipFill>
          <a:blip r:embed="rId2"/>
          <a:stretch>
            <a:fillRect/>
          </a:stretch>
        </p:blipFill>
        <p:spPr>
          <a:xfrm>
            <a:off x="3619500" y="1470077"/>
            <a:ext cx="11049000" cy="8089446"/>
          </a:xfrm>
          <a:prstGeom prst="rect">
            <a:avLst/>
          </a:prstGeom>
        </p:spPr>
      </p:pic>
      <p:grpSp>
        <p:nvGrpSpPr>
          <p:cNvPr id="2" name="Group 2"/>
          <p:cNvGrpSpPr/>
          <p:nvPr/>
        </p:nvGrpSpPr>
        <p:grpSpPr>
          <a:xfrm>
            <a:off x="146538" y="146538"/>
            <a:ext cx="882162" cy="88216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6" name="TextBox 6"/>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
        <p:nvSpPr>
          <p:cNvPr id="10" name="TextBox 10"/>
          <p:cNvSpPr txBox="1"/>
          <p:nvPr/>
        </p:nvSpPr>
        <p:spPr>
          <a:xfrm>
            <a:off x="1298156" y="-382664"/>
            <a:ext cx="15313444" cy="1442959"/>
          </a:xfrm>
          <a:prstGeom prst="rect">
            <a:avLst/>
          </a:prstGeom>
        </p:spPr>
        <p:txBody>
          <a:bodyPr wrap="square" lIns="0" tIns="0" rIns="0" bIns="0" rtlCol="0" anchor="t">
            <a:spAutoFit/>
          </a:bodyPr>
          <a:lstStyle/>
          <a:p>
            <a:pPr>
              <a:lnSpc>
                <a:spcPts val="12799"/>
              </a:lnSpc>
              <a:spcBef>
                <a:spcPct val="0"/>
              </a:spcBef>
            </a:pPr>
            <a:r>
              <a:rPr lang="en-US" sz="6399" spc="-159" dirty="0">
                <a:solidFill>
                  <a:srgbClr val="0B3A7F"/>
                </a:solidFill>
                <a:latin typeface="Canva Sans Display"/>
              </a:rPr>
              <a:t>Analysis parameters – including filters</a:t>
            </a:r>
          </a:p>
        </p:txBody>
      </p:sp>
      <p:grpSp>
        <p:nvGrpSpPr>
          <p:cNvPr id="11" name="Group 11"/>
          <p:cNvGrpSpPr/>
          <p:nvPr/>
        </p:nvGrpSpPr>
        <p:grpSpPr>
          <a:xfrm>
            <a:off x="1028700" y="1270634"/>
            <a:ext cx="771999" cy="771999"/>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p>
          </p:txBody>
        </p:sp>
      </p:grpSp>
      <p:sp>
        <p:nvSpPr>
          <p:cNvPr id="13" name="TextBox 13"/>
          <p:cNvSpPr txBox="1"/>
          <p:nvPr/>
        </p:nvSpPr>
        <p:spPr>
          <a:xfrm>
            <a:off x="1142094" y="1260203"/>
            <a:ext cx="545211" cy="669036"/>
          </a:xfrm>
          <a:prstGeom prst="rect">
            <a:avLst/>
          </a:prstGeom>
        </p:spPr>
        <p:txBody>
          <a:bodyPr lIns="0" tIns="0" rIns="0" bIns="0" rtlCol="0" anchor="t">
            <a:spAutoFit/>
          </a:bodyPr>
          <a:lstStyle/>
          <a:p>
            <a:pPr algn="ctr">
              <a:lnSpc>
                <a:spcPts val="5652"/>
              </a:lnSpc>
            </a:pPr>
            <a:r>
              <a:rPr lang="en-US" sz="3600" spc="-89">
                <a:solidFill>
                  <a:srgbClr val="FFFFFF"/>
                </a:solidFill>
                <a:latin typeface="Canva Sans Display"/>
              </a:rPr>
              <a:t>A</a:t>
            </a:r>
          </a:p>
        </p:txBody>
      </p:sp>
      <p:sp>
        <p:nvSpPr>
          <p:cNvPr id="15" name="Rectangle: Rounded Corners 14">
            <a:extLst>
              <a:ext uri="{FF2B5EF4-FFF2-40B4-BE49-F238E27FC236}">
                <a16:creationId xmlns:a16="http://schemas.microsoft.com/office/drawing/2014/main" id="{5E1A2B63-304E-D75A-9B51-999C138A2DC3}"/>
              </a:ext>
            </a:extLst>
          </p:cNvPr>
          <p:cNvSpPr/>
          <p:nvPr/>
        </p:nvSpPr>
        <p:spPr>
          <a:xfrm>
            <a:off x="8295254" y="4504005"/>
            <a:ext cx="2677546" cy="1249095"/>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84D63FDE-D691-1AF2-1D83-0E243727A4EF}"/>
              </a:ext>
            </a:extLst>
          </p:cNvPr>
          <p:cNvSpPr/>
          <p:nvPr/>
        </p:nvSpPr>
        <p:spPr>
          <a:xfrm>
            <a:off x="9756283" y="8689140"/>
            <a:ext cx="2945301" cy="52973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55942"/>
      </p:ext>
    </p:extLst>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89382" y="-43958"/>
            <a:ext cx="16470018" cy="1053315"/>
          </a:xfrm>
          <a:prstGeom prst="rect">
            <a:avLst/>
          </a:prstGeom>
        </p:spPr>
        <p:txBody>
          <a:bodyPr lIns="0" tIns="0" rIns="0" bIns="0" rtlCol="0" anchor="t">
            <a:spAutoFit/>
          </a:bodyPr>
          <a:lstStyle/>
          <a:p>
            <a:pPr algn="l">
              <a:lnSpc>
                <a:spcPts val="8618"/>
              </a:lnSpc>
            </a:pPr>
            <a:r>
              <a:rPr lang="en-US" sz="6155" spc="-12" dirty="0">
                <a:solidFill>
                  <a:srgbClr val="0B3A7F"/>
                </a:solidFill>
                <a:latin typeface="Montserrat"/>
              </a:rPr>
              <a:t>Analysis output – With filters</a:t>
            </a:r>
          </a:p>
        </p:txBody>
      </p:sp>
      <p:sp>
        <p:nvSpPr>
          <p:cNvPr id="5" name="Freeform 5"/>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a:solidFill>
                  <a:srgbClr val="FFFFFF"/>
                </a:solidFill>
                <a:latin typeface="Montserrat"/>
              </a:rPr>
              <a:t>3</a:t>
            </a:r>
          </a:p>
        </p:txBody>
      </p:sp>
      <p:sp>
        <p:nvSpPr>
          <p:cNvPr id="7" name="Freeform 7"/>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A</a:t>
            </a:r>
          </a:p>
        </p:txBody>
      </p:sp>
      <p:pic>
        <p:nvPicPr>
          <p:cNvPr id="9" name="Picture 8">
            <a:extLst>
              <a:ext uri="{FF2B5EF4-FFF2-40B4-BE49-F238E27FC236}">
                <a16:creationId xmlns:a16="http://schemas.microsoft.com/office/drawing/2014/main" id="{D314B195-DFCA-7247-86B8-1B47D9461EB4}"/>
              </a:ext>
            </a:extLst>
          </p:cNvPr>
          <p:cNvPicPr>
            <a:picLocks noChangeAspect="1"/>
          </p:cNvPicPr>
          <p:nvPr/>
        </p:nvPicPr>
        <p:blipFill>
          <a:blip r:embed="rId6"/>
          <a:stretch>
            <a:fillRect/>
          </a:stretch>
        </p:blipFill>
        <p:spPr>
          <a:xfrm>
            <a:off x="2667000" y="1493212"/>
            <a:ext cx="13539537" cy="8039100"/>
          </a:xfrm>
          <a:prstGeom prst="rect">
            <a:avLst/>
          </a:prstGeom>
        </p:spPr>
      </p:pic>
      <p:sp>
        <p:nvSpPr>
          <p:cNvPr id="10" name="Rectangle: Rounded Corners 9">
            <a:extLst>
              <a:ext uri="{FF2B5EF4-FFF2-40B4-BE49-F238E27FC236}">
                <a16:creationId xmlns:a16="http://schemas.microsoft.com/office/drawing/2014/main" id="{BA6C55AF-D33F-C0C2-791C-65CE27FA6CB8}"/>
              </a:ext>
            </a:extLst>
          </p:cNvPr>
          <p:cNvSpPr/>
          <p:nvPr/>
        </p:nvSpPr>
        <p:spPr>
          <a:xfrm>
            <a:off x="2469585" y="1423445"/>
            <a:ext cx="4312215" cy="1374005"/>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835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EE4F88-F436-E839-C8D4-645728D21EFA}"/>
              </a:ext>
            </a:extLst>
          </p:cNvPr>
          <p:cNvPicPr>
            <a:picLocks noChangeAspect="1"/>
          </p:cNvPicPr>
          <p:nvPr/>
        </p:nvPicPr>
        <p:blipFill>
          <a:blip r:embed="rId2"/>
          <a:stretch>
            <a:fillRect/>
          </a:stretch>
        </p:blipFill>
        <p:spPr>
          <a:xfrm>
            <a:off x="3657600" y="2902274"/>
            <a:ext cx="10744200" cy="6432226"/>
          </a:xfrm>
          <a:prstGeom prst="rect">
            <a:avLst/>
          </a:prstGeom>
        </p:spPr>
      </p:pic>
      <p:grpSp>
        <p:nvGrpSpPr>
          <p:cNvPr id="2" name="Group 2"/>
          <p:cNvGrpSpPr/>
          <p:nvPr/>
        </p:nvGrpSpPr>
        <p:grpSpPr>
          <a:xfrm>
            <a:off x="146538" y="146538"/>
            <a:ext cx="882162" cy="88216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6" name="TextBox 6"/>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
        <p:nvSpPr>
          <p:cNvPr id="7" name="TextBox 7"/>
          <p:cNvSpPr txBox="1"/>
          <p:nvPr/>
        </p:nvSpPr>
        <p:spPr>
          <a:xfrm>
            <a:off x="2150601" y="1104900"/>
            <a:ext cx="13281725" cy="1292662"/>
          </a:xfrm>
          <a:prstGeom prst="rect">
            <a:avLst/>
          </a:prstGeom>
        </p:spPr>
        <p:txBody>
          <a:bodyPr lIns="0" tIns="0" rIns="0" bIns="0" rtlCol="0" anchor="t">
            <a:spAutoFit/>
          </a:bodyPr>
          <a:lstStyle/>
          <a:p>
            <a:pPr algn="l"/>
            <a:r>
              <a:rPr lang="en-US" sz="4200" spc="-105" dirty="0">
                <a:solidFill>
                  <a:srgbClr val="0B3A7F"/>
                </a:solidFill>
                <a:latin typeface="Canva Sans Display"/>
              </a:rPr>
              <a:t>Choose the data field for the filter, and click on “Define criteria”.</a:t>
            </a:r>
          </a:p>
        </p:txBody>
      </p:sp>
      <p:sp>
        <p:nvSpPr>
          <p:cNvPr id="10" name="TextBox 10"/>
          <p:cNvSpPr txBox="1"/>
          <p:nvPr/>
        </p:nvSpPr>
        <p:spPr>
          <a:xfrm>
            <a:off x="1298156" y="-382664"/>
            <a:ext cx="13233936" cy="1442959"/>
          </a:xfrm>
          <a:prstGeom prst="rect">
            <a:avLst/>
          </a:prstGeom>
        </p:spPr>
        <p:txBody>
          <a:bodyPr lIns="0" tIns="0" rIns="0" bIns="0" rtlCol="0" anchor="t">
            <a:spAutoFit/>
          </a:bodyPr>
          <a:lstStyle/>
          <a:p>
            <a:pPr>
              <a:lnSpc>
                <a:spcPts val="12799"/>
              </a:lnSpc>
              <a:spcBef>
                <a:spcPct val="0"/>
              </a:spcBef>
            </a:pPr>
            <a:r>
              <a:rPr lang="en-US" sz="6399" spc="-159" dirty="0">
                <a:solidFill>
                  <a:srgbClr val="0B3A7F"/>
                </a:solidFill>
                <a:latin typeface="Canva Sans Display"/>
              </a:rPr>
              <a:t>Remove isolate filters</a:t>
            </a:r>
          </a:p>
        </p:txBody>
      </p:sp>
      <p:grpSp>
        <p:nvGrpSpPr>
          <p:cNvPr id="11" name="Group 11"/>
          <p:cNvGrpSpPr/>
          <p:nvPr/>
        </p:nvGrpSpPr>
        <p:grpSpPr>
          <a:xfrm>
            <a:off x="1028700" y="1270634"/>
            <a:ext cx="771999" cy="771999"/>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p>
          </p:txBody>
        </p:sp>
      </p:grpSp>
      <p:sp>
        <p:nvSpPr>
          <p:cNvPr id="13" name="TextBox 13"/>
          <p:cNvSpPr txBox="1"/>
          <p:nvPr/>
        </p:nvSpPr>
        <p:spPr>
          <a:xfrm>
            <a:off x="1142094" y="1260203"/>
            <a:ext cx="545211" cy="669036"/>
          </a:xfrm>
          <a:prstGeom prst="rect">
            <a:avLst/>
          </a:prstGeom>
        </p:spPr>
        <p:txBody>
          <a:bodyPr lIns="0" tIns="0" rIns="0" bIns="0" rtlCol="0" anchor="t">
            <a:spAutoFit/>
          </a:bodyPr>
          <a:lstStyle/>
          <a:p>
            <a:pPr algn="ctr">
              <a:lnSpc>
                <a:spcPts val="5652"/>
              </a:lnSpc>
            </a:pPr>
            <a:r>
              <a:rPr lang="en-US" sz="3600" spc="-89">
                <a:solidFill>
                  <a:srgbClr val="FFFFFF"/>
                </a:solidFill>
                <a:latin typeface="Canva Sans Display"/>
              </a:rPr>
              <a:t>A</a:t>
            </a:r>
          </a:p>
        </p:txBody>
      </p:sp>
      <p:sp>
        <p:nvSpPr>
          <p:cNvPr id="15" name="Rectangle: Rounded Corners 14">
            <a:extLst>
              <a:ext uri="{FF2B5EF4-FFF2-40B4-BE49-F238E27FC236}">
                <a16:creationId xmlns:a16="http://schemas.microsoft.com/office/drawing/2014/main" id="{5E1A2B63-304E-D75A-9B51-999C138A2DC3}"/>
              </a:ext>
            </a:extLst>
          </p:cNvPr>
          <p:cNvSpPr/>
          <p:nvPr/>
        </p:nvSpPr>
        <p:spPr>
          <a:xfrm>
            <a:off x="3653125" y="5086699"/>
            <a:ext cx="3239831" cy="4378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84D63FDE-D691-1AF2-1D83-0E243727A4EF}"/>
              </a:ext>
            </a:extLst>
          </p:cNvPr>
          <p:cNvSpPr/>
          <p:nvPr/>
        </p:nvSpPr>
        <p:spPr>
          <a:xfrm>
            <a:off x="5842841" y="8776719"/>
            <a:ext cx="5739559" cy="48158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2254512"/>
      </p:ext>
    </p:extLst>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7FFB6BE-41F5-B001-4ED7-A9B4FF24C2FD}"/>
              </a:ext>
            </a:extLst>
          </p:cNvPr>
          <p:cNvPicPr>
            <a:picLocks noChangeAspect="1"/>
          </p:cNvPicPr>
          <p:nvPr/>
        </p:nvPicPr>
        <p:blipFill>
          <a:blip r:embed="rId2"/>
          <a:stretch>
            <a:fillRect/>
          </a:stretch>
        </p:blipFill>
        <p:spPr>
          <a:xfrm>
            <a:off x="1143001" y="3967553"/>
            <a:ext cx="9601200" cy="5747947"/>
          </a:xfrm>
          <a:prstGeom prst="rect">
            <a:avLst/>
          </a:prstGeom>
        </p:spPr>
      </p:pic>
      <p:grpSp>
        <p:nvGrpSpPr>
          <p:cNvPr id="2" name="Group 2"/>
          <p:cNvGrpSpPr/>
          <p:nvPr/>
        </p:nvGrpSpPr>
        <p:grpSpPr>
          <a:xfrm>
            <a:off x="146538" y="146538"/>
            <a:ext cx="882162" cy="88216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6" name="TextBox 6"/>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
        <p:nvSpPr>
          <p:cNvPr id="7" name="TextBox 7"/>
          <p:cNvSpPr txBox="1"/>
          <p:nvPr/>
        </p:nvSpPr>
        <p:spPr>
          <a:xfrm>
            <a:off x="2150601" y="1270634"/>
            <a:ext cx="14232399" cy="2585323"/>
          </a:xfrm>
          <a:prstGeom prst="rect">
            <a:avLst/>
          </a:prstGeom>
        </p:spPr>
        <p:txBody>
          <a:bodyPr wrap="square" lIns="0" tIns="0" rIns="0" bIns="0" rtlCol="0" anchor="t">
            <a:spAutoFit/>
          </a:bodyPr>
          <a:lstStyle/>
          <a:p>
            <a:pPr marL="571500" indent="-571500" algn="l">
              <a:buFont typeface="Arial" panose="020B0604020202020204" pitchFamily="34" charset="0"/>
              <a:buChar char="•"/>
            </a:pPr>
            <a:r>
              <a:rPr lang="en-US" sz="4200" spc="-105" dirty="0">
                <a:solidFill>
                  <a:srgbClr val="0B3A7F"/>
                </a:solidFill>
                <a:latin typeface="Canva Sans Display"/>
              </a:rPr>
              <a:t>By default, WHONET excludes laboratory samples (such as quality control) and screening samples (such as MRSA screening samples) because they do not come from diseased patients.</a:t>
            </a:r>
          </a:p>
        </p:txBody>
      </p:sp>
      <p:sp>
        <p:nvSpPr>
          <p:cNvPr id="10" name="TextBox 10"/>
          <p:cNvSpPr txBox="1"/>
          <p:nvPr/>
        </p:nvSpPr>
        <p:spPr>
          <a:xfrm>
            <a:off x="1298156" y="125986"/>
            <a:ext cx="13233936" cy="947952"/>
          </a:xfrm>
          <a:prstGeom prst="rect">
            <a:avLst/>
          </a:prstGeom>
        </p:spPr>
        <p:txBody>
          <a:bodyPr lIns="0" tIns="0" rIns="0" bIns="0" rtlCol="0" anchor="t">
            <a:spAutoFit/>
          </a:bodyPr>
          <a:lstStyle/>
          <a:p>
            <a:pPr>
              <a:spcBef>
                <a:spcPct val="0"/>
              </a:spcBef>
            </a:pPr>
            <a:r>
              <a:rPr lang="en-US" sz="6160" spc="-159" dirty="0">
                <a:solidFill>
                  <a:srgbClr val="0B3A7F"/>
                </a:solidFill>
                <a:latin typeface="Montserrat" panose="00000500000000000000" pitchFamily="2" charset="0"/>
              </a:rPr>
              <a:t>Automatic exclusions</a:t>
            </a:r>
          </a:p>
        </p:txBody>
      </p:sp>
      <p:grpSp>
        <p:nvGrpSpPr>
          <p:cNvPr id="11" name="Group 11"/>
          <p:cNvGrpSpPr/>
          <p:nvPr/>
        </p:nvGrpSpPr>
        <p:grpSpPr>
          <a:xfrm>
            <a:off x="1028700" y="1270634"/>
            <a:ext cx="771999" cy="771999"/>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p>
          </p:txBody>
        </p:sp>
      </p:grpSp>
      <p:sp>
        <p:nvSpPr>
          <p:cNvPr id="13" name="TextBox 13"/>
          <p:cNvSpPr txBox="1"/>
          <p:nvPr/>
        </p:nvSpPr>
        <p:spPr>
          <a:xfrm>
            <a:off x="1142094" y="1260203"/>
            <a:ext cx="545211" cy="669036"/>
          </a:xfrm>
          <a:prstGeom prst="rect">
            <a:avLst/>
          </a:prstGeom>
        </p:spPr>
        <p:txBody>
          <a:bodyPr lIns="0" tIns="0" rIns="0" bIns="0" rtlCol="0" anchor="t">
            <a:spAutoFit/>
          </a:bodyPr>
          <a:lstStyle/>
          <a:p>
            <a:pPr algn="ctr">
              <a:lnSpc>
                <a:spcPts val="5652"/>
              </a:lnSpc>
            </a:pPr>
            <a:r>
              <a:rPr lang="en-US" sz="3600" spc="-89">
                <a:solidFill>
                  <a:srgbClr val="FFFFFF"/>
                </a:solidFill>
                <a:latin typeface="Canva Sans Display"/>
              </a:rPr>
              <a:t>A</a:t>
            </a:r>
          </a:p>
        </p:txBody>
      </p:sp>
      <p:sp>
        <p:nvSpPr>
          <p:cNvPr id="15" name="Rectangle: Rounded Corners 14">
            <a:extLst>
              <a:ext uri="{FF2B5EF4-FFF2-40B4-BE49-F238E27FC236}">
                <a16:creationId xmlns:a16="http://schemas.microsoft.com/office/drawing/2014/main" id="{5E1A2B63-304E-D75A-9B51-999C138A2DC3}"/>
              </a:ext>
            </a:extLst>
          </p:cNvPr>
          <p:cNvSpPr/>
          <p:nvPr/>
        </p:nvSpPr>
        <p:spPr>
          <a:xfrm>
            <a:off x="1143000" y="7734300"/>
            <a:ext cx="6313515" cy="775590"/>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531E1AC-0E0F-AD1E-BF06-6AC26E61982C}"/>
              </a:ext>
            </a:extLst>
          </p:cNvPr>
          <p:cNvSpPr txBox="1"/>
          <p:nvPr/>
        </p:nvSpPr>
        <p:spPr>
          <a:xfrm>
            <a:off x="11733866" y="3842435"/>
            <a:ext cx="5258734" cy="4958665"/>
          </a:xfrm>
          <a:prstGeom prst="rect">
            <a:avLst/>
          </a:prstGeom>
        </p:spPr>
        <p:txBody>
          <a:bodyPr wrap="square" lIns="0" tIns="0" rIns="0" bIns="0" rtlCol="0" anchor="t">
            <a:spAutoFit/>
          </a:bodyPr>
          <a:lstStyle/>
          <a:p>
            <a:pPr marL="457200" indent="-457200" algn="l">
              <a:lnSpc>
                <a:spcPts val="4936"/>
              </a:lnSpc>
              <a:buFont typeface="Arial" panose="020B0604020202020204" pitchFamily="34" charset="0"/>
              <a:buChar char="•"/>
            </a:pPr>
            <a:r>
              <a:rPr lang="en-US" sz="2800" spc="-7" dirty="0">
                <a:solidFill>
                  <a:srgbClr val="0B3A7F"/>
                </a:solidFill>
                <a:latin typeface="Montserrat"/>
              </a:rPr>
              <a:t>You can turn off these exclusions if you want to include all samples.</a:t>
            </a:r>
          </a:p>
          <a:p>
            <a:pPr marL="457200" indent="-457200" algn="l">
              <a:lnSpc>
                <a:spcPts val="4936"/>
              </a:lnSpc>
              <a:buFont typeface="Arial" panose="020B0604020202020204" pitchFamily="34" charset="0"/>
              <a:buChar char="•"/>
            </a:pPr>
            <a:r>
              <a:rPr lang="en-US" sz="2800" spc="-7" dirty="0">
                <a:solidFill>
                  <a:srgbClr val="0B3A7F"/>
                </a:solidFill>
                <a:latin typeface="Montserrat"/>
              </a:rPr>
              <a:t>This can be valuable for laboratories which use the code ‘lab’ for diagnostic samples from patients visiting the laboratory.</a:t>
            </a:r>
          </a:p>
        </p:txBody>
      </p:sp>
    </p:spTree>
    <p:extLst>
      <p:ext uri="{BB962C8B-B14F-4D97-AF65-F5344CB8AC3E}">
        <p14:creationId xmlns:p14="http://schemas.microsoft.com/office/powerpoint/2010/main" val="4112421162"/>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68882" y="22717"/>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Select Data analysis</a:t>
            </a:r>
          </a:p>
        </p:txBody>
      </p:sp>
      <p:sp>
        <p:nvSpPr>
          <p:cNvPr id="7" name="TextBox 7"/>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A</a:t>
            </a:r>
          </a:p>
        </p:txBody>
      </p:sp>
      <p:pic>
        <p:nvPicPr>
          <p:cNvPr id="6" name="Picture 5">
            <a:extLst>
              <a:ext uri="{FF2B5EF4-FFF2-40B4-BE49-F238E27FC236}">
                <a16:creationId xmlns:a16="http://schemas.microsoft.com/office/drawing/2014/main" id="{7AE39A01-E53D-77D5-9162-79FB71532C21}"/>
              </a:ext>
            </a:extLst>
          </p:cNvPr>
          <p:cNvPicPr>
            <a:picLocks noChangeAspect="1"/>
          </p:cNvPicPr>
          <p:nvPr/>
        </p:nvPicPr>
        <p:blipFill>
          <a:blip r:embed="rId2"/>
          <a:stretch>
            <a:fillRect/>
          </a:stretch>
        </p:blipFill>
        <p:spPr>
          <a:xfrm>
            <a:off x="4191000" y="1790700"/>
            <a:ext cx="9067800" cy="3735244"/>
          </a:xfrm>
          <a:prstGeom prst="rect">
            <a:avLst/>
          </a:prstGeom>
        </p:spPr>
      </p:pic>
      <p:sp>
        <p:nvSpPr>
          <p:cNvPr id="8" name="TextBox 10">
            <a:extLst>
              <a:ext uri="{FF2B5EF4-FFF2-40B4-BE49-F238E27FC236}">
                <a16:creationId xmlns:a16="http://schemas.microsoft.com/office/drawing/2014/main" id="{833B5095-EC47-41D5-9553-9E0FAA04321E}"/>
              </a:ext>
            </a:extLst>
          </p:cNvPr>
          <p:cNvSpPr txBox="1"/>
          <p:nvPr/>
        </p:nvSpPr>
        <p:spPr>
          <a:xfrm>
            <a:off x="3962400" y="6362700"/>
            <a:ext cx="11658600" cy="1211357"/>
          </a:xfrm>
          <a:prstGeom prst="rect">
            <a:avLst/>
          </a:prstGeom>
        </p:spPr>
        <p:txBody>
          <a:bodyPr wrap="square" lIns="0" tIns="0" rIns="0" bIns="0" rtlCol="0" anchor="t">
            <a:spAutoFit/>
          </a:bodyPr>
          <a:lstStyle/>
          <a:p>
            <a:pPr algn="l">
              <a:lnSpc>
                <a:spcPts val="4936"/>
              </a:lnSpc>
            </a:pPr>
            <a:r>
              <a:rPr lang="en-US" sz="3526" spc="-7" dirty="0">
                <a:solidFill>
                  <a:srgbClr val="0B3A7F"/>
                </a:solidFill>
                <a:latin typeface="Montserrat"/>
              </a:rPr>
              <a:t>Data analysis = Interactive data analysis</a:t>
            </a:r>
          </a:p>
          <a:p>
            <a:pPr algn="l">
              <a:lnSpc>
                <a:spcPts val="4936"/>
              </a:lnSpc>
            </a:pPr>
            <a:r>
              <a:rPr lang="en-US" sz="3526" spc="-7" dirty="0">
                <a:solidFill>
                  <a:srgbClr val="0B3A7F"/>
                </a:solidFill>
                <a:latin typeface="Montserrat"/>
              </a:rPr>
              <a:t>	- You choose the analysis parameters</a:t>
            </a:r>
          </a:p>
        </p:txBody>
      </p:sp>
      <p:sp>
        <p:nvSpPr>
          <p:cNvPr id="9" name="TextBox 10">
            <a:extLst>
              <a:ext uri="{FF2B5EF4-FFF2-40B4-BE49-F238E27FC236}">
                <a16:creationId xmlns:a16="http://schemas.microsoft.com/office/drawing/2014/main" id="{1397EB1C-DD59-E47E-1786-181BCEAD2EF4}"/>
              </a:ext>
            </a:extLst>
          </p:cNvPr>
          <p:cNvSpPr txBox="1"/>
          <p:nvPr/>
        </p:nvSpPr>
        <p:spPr>
          <a:xfrm>
            <a:off x="3962400" y="7962900"/>
            <a:ext cx="11658600" cy="1839734"/>
          </a:xfrm>
          <a:prstGeom prst="rect">
            <a:avLst/>
          </a:prstGeom>
        </p:spPr>
        <p:txBody>
          <a:bodyPr wrap="square" lIns="0" tIns="0" rIns="0" bIns="0" rtlCol="0" anchor="t">
            <a:spAutoFit/>
          </a:bodyPr>
          <a:lstStyle/>
          <a:p>
            <a:pPr algn="l">
              <a:lnSpc>
                <a:spcPts val="4936"/>
              </a:lnSpc>
            </a:pPr>
            <a:r>
              <a:rPr lang="en-US" sz="3526" spc="-7" dirty="0">
                <a:solidFill>
                  <a:srgbClr val="0B3A7F"/>
                </a:solidFill>
                <a:latin typeface="Montserrat"/>
              </a:rPr>
              <a:t>Quick analysis = Pre-defined data analyses</a:t>
            </a:r>
          </a:p>
          <a:p>
            <a:pPr algn="l">
              <a:lnSpc>
                <a:spcPts val="4936"/>
              </a:lnSpc>
            </a:pPr>
            <a:r>
              <a:rPr lang="en-US" sz="3526" spc="-7" dirty="0">
                <a:solidFill>
                  <a:srgbClr val="0B3A7F"/>
                </a:solidFill>
                <a:latin typeface="Montserrat"/>
              </a:rPr>
              <a:t>	- WHONET standard reports</a:t>
            </a:r>
          </a:p>
          <a:p>
            <a:pPr algn="l">
              <a:lnSpc>
                <a:spcPts val="4936"/>
              </a:lnSpc>
            </a:pPr>
            <a:r>
              <a:rPr lang="en-US" sz="3526" spc="-7" dirty="0">
                <a:solidFill>
                  <a:srgbClr val="0B3A7F"/>
                </a:solidFill>
                <a:latin typeface="Montserrat"/>
              </a:rPr>
              <a:t>	- User-defined reports</a:t>
            </a:r>
          </a:p>
        </p:txBody>
      </p:sp>
      <p:grpSp>
        <p:nvGrpSpPr>
          <p:cNvPr id="3" name="Group 2">
            <a:extLst>
              <a:ext uri="{FF2B5EF4-FFF2-40B4-BE49-F238E27FC236}">
                <a16:creationId xmlns:a16="http://schemas.microsoft.com/office/drawing/2014/main" id="{41FF369D-7D4E-B909-6F27-0DC0357226EB}"/>
              </a:ext>
            </a:extLst>
          </p:cNvPr>
          <p:cNvGrpSpPr/>
          <p:nvPr/>
        </p:nvGrpSpPr>
        <p:grpSpPr>
          <a:xfrm>
            <a:off x="146538" y="146538"/>
            <a:ext cx="882162" cy="882162"/>
            <a:chOff x="0" y="0"/>
            <a:chExt cx="6350000" cy="6350000"/>
          </a:xfrm>
        </p:grpSpPr>
        <p:sp>
          <p:nvSpPr>
            <p:cNvPr id="10" name="Freeform 3">
              <a:extLst>
                <a:ext uri="{FF2B5EF4-FFF2-40B4-BE49-F238E27FC236}">
                  <a16:creationId xmlns:a16="http://schemas.microsoft.com/office/drawing/2014/main" id="{67E00B65-5831-BEB0-9495-205F617F4709}"/>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11" name="TextBox 5">
            <a:extLst>
              <a:ext uri="{FF2B5EF4-FFF2-40B4-BE49-F238E27FC236}">
                <a16:creationId xmlns:a16="http://schemas.microsoft.com/office/drawing/2014/main" id="{44EB6685-4BF1-1200-894C-340573DD7E7A}"/>
              </a:ext>
            </a:extLst>
          </p:cNvPr>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
        <p:nvSpPr>
          <p:cNvPr id="4" name="Rectangle: Rounded Corners 3">
            <a:extLst>
              <a:ext uri="{FF2B5EF4-FFF2-40B4-BE49-F238E27FC236}">
                <a16:creationId xmlns:a16="http://schemas.microsoft.com/office/drawing/2014/main" id="{0E07698A-F158-5694-CB16-4942569DBDA6}"/>
              </a:ext>
            </a:extLst>
          </p:cNvPr>
          <p:cNvSpPr/>
          <p:nvPr/>
        </p:nvSpPr>
        <p:spPr>
          <a:xfrm>
            <a:off x="3573021" y="6134100"/>
            <a:ext cx="10167980" cy="1662547"/>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5585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6538" y="146538"/>
            <a:ext cx="882162" cy="88216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6" name="TextBox 6"/>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
        <p:nvSpPr>
          <p:cNvPr id="7" name="TextBox 7"/>
          <p:cNvSpPr txBox="1"/>
          <p:nvPr/>
        </p:nvSpPr>
        <p:spPr>
          <a:xfrm>
            <a:off x="1752600" y="1257300"/>
            <a:ext cx="15680199" cy="4985980"/>
          </a:xfrm>
          <a:prstGeom prst="rect">
            <a:avLst/>
          </a:prstGeom>
        </p:spPr>
        <p:txBody>
          <a:bodyPr wrap="square" lIns="0" tIns="0" rIns="0" bIns="0" rtlCol="0" anchor="t">
            <a:spAutoFit/>
          </a:bodyPr>
          <a:lstStyle/>
          <a:p>
            <a:pPr marL="571500" indent="-571500" algn="l">
              <a:buFont typeface="Arial" panose="020B0604020202020204" pitchFamily="34" charset="0"/>
              <a:buChar char="•"/>
            </a:pPr>
            <a:r>
              <a:rPr lang="en-US" sz="4200" spc="-105" dirty="0">
                <a:solidFill>
                  <a:srgbClr val="0B3A7F"/>
                </a:solidFill>
                <a:latin typeface="Canva Sans Display"/>
              </a:rPr>
              <a:t>If you define multiple criteria, by default, WHONET will select samples that meet all of the criteria.</a:t>
            </a:r>
          </a:p>
          <a:p>
            <a:pPr marL="1028700" lvl="1" indent="-571500">
              <a:buFont typeface="Arial" panose="020B0604020202020204" pitchFamily="34" charset="0"/>
              <a:buChar char="•"/>
            </a:pPr>
            <a:r>
              <a:rPr lang="en-US" sz="3600" spc="-105" dirty="0">
                <a:solidFill>
                  <a:srgbClr val="0B3A7F"/>
                </a:solidFill>
                <a:latin typeface="Canva Sans Display"/>
              </a:rPr>
              <a:t>Example:  “Female” AND “Urine” AND “Outpatient”</a:t>
            </a:r>
            <a:endParaRPr lang="en-US" sz="4000" spc="-105" dirty="0">
              <a:solidFill>
                <a:srgbClr val="0B3A7F"/>
              </a:solidFill>
              <a:latin typeface="Canva Sans Display"/>
            </a:endParaRPr>
          </a:p>
          <a:p>
            <a:pPr marL="571500" indent="-571500" algn="l">
              <a:buFont typeface="Arial" panose="020B0604020202020204" pitchFamily="34" charset="0"/>
              <a:buChar char="•"/>
            </a:pPr>
            <a:r>
              <a:rPr lang="en-US" sz="4200" spc="-105" dirty="0">
                <a:solidFill>
                  <a:srgbClr val="0B3A7F"/>
                </a:solidFill>
                <a:latin typeface="Canva Sans Display"/>
              </a:rPr>
              <a:t>But you can change this so that WHONET selects samples that meet at least one of the criteria.</a:t>
            </a:r>
            <a:endParaRPr lang="en-US" sz="4000" spc="-105" dirty="0">
              <a:solidFill>
                <a:srgbClr val="0B3A7F"/>
              </a:solidFill>
              <a:latin typeface="Canva Sans Display"/>
            </a:endParaRPr>
          </a:p>
          <a:p>
            <a:pPr marL="1028700" lvl="1" indent="-571500">
              <a:buFont typeface="Arial" panose="020B0604020202020204" pitchFamily="34" charset="0"/>
              <a:buChar char="•"/>
            </a:pPr>
            <a:r>
              <a:rPr lang="en-US" sz="4000" spc="-105" dirty="0">
                <a:solidFill>
                  <a:srgbClr val="0B3A7F"/>
                </a:solidFill>
                <a:latin typeface="Canva Sans Display"/>
              </a:rPr>
              <a:t>Example:  “Imipenem-Disk=Resistant” OR “Imipenem-MIC= Resistant” OR “Meropenem Disk=Resistant” OR “Meropenem-MIC=Resistant”</a:t>
            </a:r>
          </a:p>
        </p:txBody>
      </p:sp>
      <p:sp>
        <p:nvSpPr>
          <p:cNvPr id="10" name="TextBox 10"/>
          <p:cNvSpPr txBox="1"/>
          <p:nvPr/>
        </p:nvSpPr>
        <p:spPr>
          <a:xfrm>
            <a:off x="1298156" y="125986"/>
            <a:ext cx="13233936" cy="947952"/>
          </a:xfrm>
          <a:prstGeom prst="rect">
            <a:avLst/>
          </a:prstGeom>
        </p:spPr>
        <p:txBody>
          <a:bodyPr lIns="0" tIns="0" rIns="0" bIns="0" rtlCol="0" anchor="t">
            <a:spAutoFit/>
          </a:bodyPr>
          <a:lstStyle/>
          <a:p>
            <a:pPr>
              <a:spcBef>
                <a:spcPct val="0"/>
              </a:spcBef>
            </a:pPr>
            <a:r>
              <a:rPr lang="en-US" sz="6160" spc="-159" dirty="0">
                <a:solidFill>
                  <a:srgbClr val="0B3A7F"/>
                </a:solidFill>
                <a:latin typeface="Montserrat" panose="00000500000000000000" pitchFamily="2" charset="0"/>
              </a:rPr>
              <a:t>Multiple criteria</a:t>
            </a:r>
          </a:p>
        </p:txBody>
      </p:sp>
      <p:grpSp>
        <p:nvGrpSpPr>
          <p:cNvPr id="11" name="Group 11"/>
          <p:cNvGrpSpPr/>
          <p:nvPr/>
        </p:nvGrpSpPr>
        <p:grpSpPr>
          <a:xfrm>
            <a:off x="152400" y="1323501"/>
            <a:ext cx="771999" cy="771999"/>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p>
          </p:txBody>
        </p:sp>
      </p:grpSp>
      <p:sp>
        <p:nvSpPr>
          <p:cNvPr id="13" name="TextBox 13"/>
          <p:cNvSpPr txBox="1"/>
          <p:nvPr/>
        </p:nvSpPr>
        <p:spPr>
          <a:xfrm>
            <a:off x="265794" y="1313070"/>
            <a:ext cx="545211" cy="669036"/>
          </a:xfrm>
          <a:prstGeom prst="rect">
            <a:avLst/>
          </a:prstGeom>
        </p:spPr>
        <p:txBody>
          <a:bodyPr lIns="0" tIns="0" rIns="0" bIns="0" rtlCol="0" anchor="t">
            <a:spAutoFit/>
          </a:bodyPr>
          <a:lstStyle/>
          <a:p>
            <a:pPr algn="ctr">
              <a:lnSpc>
                <a:spcPts val="5652"/>
              </a:lnSpc>
            </a:pPr>
            <a:r>
              <a:rPr lang="en-US" sz="3600" spc="-89" dirty="0">
                <a:solidFill>
                  <a:srgbClr val="FFFFFF"/>
                </a:solidFill>
                <a:latin typeface="Canva Sans Display"/>
              </a:rPr>
              <a:t>A</a:t>
            </a:r>
          </a:p>
        </p:txBody>
      </p:sp>
      <p:pic>
        <p:nvPicPr>
          <p:cNvPr id="8" name="Picture 7">
            <a:extLst>
              <a:ext uri="{FF2B5EF4-FFF2-40B4-BE49-F238E27FC236}">
                <a16:creationId xmlns:a16="http://schemas.microsoft.com/office/drawing/2014/main" id="{736D7FD6-A32A-DEB2-90F2-31AAC354E549}"/>
              </a:ext>
            </a:extLst>
          </p:cNvPr>
          <p:cNvPicPr>
            <a:picLocks noChangeAspect="1"/>
          </p:cNvPicPr>
          <p:nvPr/>
        </p:nvPicPr>
        <p:blipFill>
          <a:blip r:embed="rId2"/>
          <a:stretch>
            <a:fillRect/>
          </a:stretch>
        </p:blipFill>
        <p:spPr>
          <a:xfrm>
            <a:off x="1315741" y="6819900"/>
            <a:ext cx="16142355" cy="1905000"/>
          </a:xfrm>
          <a:prstGeom prst="rect">
            <a:avLst/>
          </a:prstGeom>
        </p:spPr>
      </p:pic>
    </p:spTree>
    <p:extLst>
      <p:ext uri="{BB962C8B-B14F-4D97-AF65-F5344CB8AC3E}">
        <p14:creationId xmlns:p14="http://schemas.microsoft.com/office/powerpoint/2010/main" val="913362274"/>
      </p:ext>
    </p:extLst>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6538" y="146538"/>
            <a:ext cx="882162" cy="88216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12" name="TextBox 12"/>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
        <p:nvSpPr>
          <p:cNvPr id="16" name="TextBox 16"/>
          <p:cNvSpPr txBox="1"/>
          <p:nvPr/>
        </p:nvSpPr>
        <p:spPr>
          <a:xfrm>
            <a:off x="1298156" y="-382664"/>
            <a:ext cx="13233936" cy="1454791"/>
          </a:xfrm>
          <a:prstGeom prst="rect">
            <a:avLst/>
          </a:prstGeom>
        </p:spPr>
        <p:txBody>
          <a:bodyPr lIns="0" tIns="0" rIns="0" bIns="0" rtlCol="0" anchor="t">
            <a:spAutoFit/>
          </a:bodyPr>
          <a:lstStyle/>
          <a:p>
            <a:pPr>
              <a:lnSpc>
                <a:spcPts val="12799"/>
              </a:lnSpc>
              <a:spcBef>
                <a:spcPct val="0"/>
              </a:spcBef>
            </a:pPr>
            <a:r>
              <a:rPr lang="en-US" sz="6399" spc="-159" dirty="0">
                <a:solidFill>
                  <a:srgbClr val="0B3A7F"/>
                </a:solidFill>
                <a:latin typeface="Canva Sans Display"/>
              </a:rPr>
              <a:t>One per patient</a:t>
            </a:r>
          </a:p>
        </p:txBody>
      </p:sp>
      <p:grpSp>
        <p:nvGrpSpPr>
          <p:cNvPr id="17" name="Group 17"/>
          <p:cNvGrpSpPr/>
          <p:nvPr/>
        </p:nvGrpSpPr>
        <p:grpSpPr>
          <a:xfrm>
            <a:off x="1028700" y="1270634"/>
            <a:ext cx="771999" cy="771999"/>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p>
          </p:txBody>
        </p:sp>
      </p:grpSp>
      <p:sp>
        <p:nvSpPr>
          <p:cNvPr id="19" name="TextBox 19"/>
          <p:cNvSpPr txBox="1"/>
          <p:nvPr/>
        </p:nvSpPr>
        <p:spPr>
          <a:xfrm>
            <a:off x="1142094" y="1260203"/>
            <a:ext cx="545211" cy="669036"/>
          </a:xfrm>
          <a:prstGeom prst="rect">
            <a:avLst/>
          </a:prstGeom>
        </p:spPr>
        <p:txBody>
          <a:bodyPr lIns="0" tIns="0" rIns="0" bIns="0" rtlCol="0" anchor="t">
            <a:spAutoFit/>
          </a:bodyPr>
          <a:lstStyle/>
          <a:p>
            <a:pPr algn="ctr">
              <a:lnSpc>
                <a:spcPts val="5652"/>
              </a:lnSpc>
            </a:pPr>
            <a:r>
              <a:rPr lang="en-US" sz="3600" spc="-89">
                <a:solidFill>
                  <a:srgbClr val="FFFFFF"/>
                </a:solidFill>
                <a:latin typeface="Canva Sans Display"/>
              </a:rPr>
              <a:t>A</a:t>
            </a:r>
          </a:p>
        </p:txBody>
      </p:sp>
      <p:pic>
        <p:nvPicPr>
          <p:cNvPr id="5" name="Picture 4">
            <a:extLst>
              <a:ext uri="{FF2B5EF4-FFF2-40B4-BE49-F238E27FC236}">
                <a16:creationId xmlns:a16="http://schemas.microsoft.com/office/drawing/2014/main" id="{EBD7A9AB-8749-E0B9-FA12-BEF6331286B6}"/>
              </a:ext>
            </a:extLst>
          </p:cNvPr>
          <p:cNvPicPr>
            <a:picLocks noChangeAspect="1"/>
          </p:cNvPicPr>
          <p:nvPr/>
        </p:nvPicPr>
        <p:blipFill>
          <a:blip r:embed="rId2"/>
          <a:stretch>
            <a:fillRect/>
          </a:stretch>
        </p:blipFill>
        <p:spPr>
          <a:xfrm>
            <a:off x="4610100" y="1824037"/>
            <a:ext cx="9067800" cy="6638925"/>
          </a:xfrm>
          <a:prstGeom prst="rect">
            <a:avLst/>
          </a:prstGeom>
        </p:spPr>
      </p:pic>
      <p:sp>
        <p:nvSpPr>
          <p:cNvPr id="6" name="Rectangle: Rounded Corners 5">
            <a:extLst>
              <a:ext uri="{FF2B5EF4-FFF2-40B4-BE49-F238E27FC236}">
                <a16:creationId xmlns:a16="http://schemas.microsoft.com/office/drawing/2014/main" id="{722C69F8-4C84-2EE8-EA5B-0B0326BD28FF}"/>
              </a:ext>
            </a:extLst>
          </p:cNvPr>
          <p:cNvSpPr/>
          <p:nvPr/>
        </p:nvSpPr>
        <p:spPr>
          <a:xfrm>
            <a:off x="11350752" y="2454761"/>
            <a:ext cx="2212848" cy="52973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6538" y="146538"/>
            <a:ext cx="882162" cy="88216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6" name="TextBox 6"/>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
        <p:nvSpPr>
          <p:cNvPr id="7" name="TextBox 7"/>
          <p:cNvSpPr txBox="1"/>
          <p:nvPr/>
        </p:nvSpPr>
        <p:spPr>
          <a:xfrm>
            <a:off x="1371600" y="1614011"/>
            <a:ext cx="15680199" cy="5047536"/>
          </a:xfrm>
          <a:prstGeom prst="rect">
            <a:avLst/>
          </a:prstGeom>
        </p:spPr>
        <p:txBody>
          <a:bodyPr wrap="square" lIns="0" tIns="0" rIns="0" bIns="0" rtlCol="0" anchor="t">
            <a:spAutoFit/>
          </a:bodyPr>
          <a:lstStyle/>
          <a:p>
            <a:pPr marL="571500" indent="-571500" algn="l">
              <a:buFont typeface="Arial" panose="020B0604020202020204" pitchFamily="34" charset="0"/>
              <a:buChar char="•"/>
            </a:pPr>
            <a:r>
              <a:rPr lang="en-US" sz="4200" spc="-105" dirty="0">
                <a:solidFill>
                  <a:srgbClr val="0B3A7F"/>
                </a:solidFill>
                <a:latin typeface="Canva Sans Display"/>
              </a:rPr>
              <a:t>It is common for human patients to have repeated isolation of the same microbial species on different days in different specimen types and in different patient care areas, especially in the hospital setting.</a:t>
            </a:r>
          </a:p>
          <a:p>
            <a:pPr marL="1028700" lvl="1" indent="-571500">
              <a:buFont typeface="Arial" panose="020B0604020202020204" pitchFamily="34" charset="0"/>
              <a:buChar char="•"/>
            </a:pPr>
            <a:r>
              <a:rPr lang="en-US" sz="4000" spc="-105" dirty="0">
                <a:solidFill>
                  <a:srgbClr val="0B3A7F"/>
                </a:solidFill>
                <a:latin typeface="Canva Sans Display"/>
              </a:rPr>
              <a:t>This can also happen in diseased animals, but this is less common.</a:t>
            </a:r>
          </a:p>
          <a:p>
            <a:pPr marL="1028700" lvl="1" indent="-571500">
              <a:buFont typeface="Arial" panose="020B0604020202020204" pitchFamily="34" charset="0"/>
              <a:buChar char="•"/>
            </a:pPr>
            <a:r>
              <a:rPr lang="en-US" sz="4000" spc="-105" dirty="0">
                <a:solidFill>
                  <a:srgbClr val="0B3A7F"/>
                </a:solidFill>
                <a:latin typeface="Canva Sans Display"/>
              </a:rPr>
              <a:t>It would also be rare to have repeated samples from healthy animals, food products, or environmental samples.</a:t>
            </a:r>
          </a:p>
        </p:txBody>
      </p:sp>
      <p:sp>
        <p:nvSpPr>
          <p:cNvPr id="10" name="TextBox 10"/>
          <p:cNvSpPr txBox="1"/>
          <p:nvPr/>
        </p:nvSpPr>
        <p:spPr>
          <a:xfrm>
            <a:off x="1298156" y="156948"/>
            <a:ext cx="16075444" cy="947952"/>
          </a:xfrm>
          <a:prstGeom prst="rect">
            <a:avLst/>
          </a:prstGeom>
        </p:spPr>
        <p:txBody>
          <a:bodyPr wrap="square" lIns="0" tIns="0" rIns="0" bIns="0" rtlCol="0" anchor="t">
            <a:spAutoFit/>
          </a:bodyPr>
          <a:lstStyle/>
          <a:p>
            <a:pPr>
              <a:spcBef>
                <a:spcPct val="0"/>
              </a:spcBef>
            </a:pPr>
            <a:r>
              <a:rPr lang="en-US" sz="6160" spc="-159" dirty="0">
                <a:solidFill>
                  <a:srgbClr val="0B3A7F"/>
                </a:solidFill>
                <a:latin typeface="Montserrat" panose="00000500000000000000" pitchFamily="2" charset="0"/>
              </a:rPr>
              <a:t>Repeated isolation of the same species</a:t>
            </a:r>
          </a:p>
        </p:txBody>
      </p:sp>
      <p:grpSp>
        <p:nvGrpSpPr>
          <p:cNvPr id="11" name="Group 11"/>
          <p:cNvGrpSpPr/>
          <p:nvPr/>
        </p:nvGrpSpPr>
        <p:grpSpPr>
          <a:xfrm>
            <a:off x="152400" y="1323501"/>
            <a:ext cx="771999" cy="771999"/>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p>
          </p:txBody>
        </p:sp>
      </p:grpSp>
      <p:sp>
        <p:nvSpPr>
          <p:cNvPr id="13" name="TextBox 13"/>
          <p:cNvSpPr txBox="1"/>
          <p:nvPr/>
        </p:nvSpPr>
        <p:spPr>
          <a:xfrm>
            <a:off x="265794" y="1313070"/>
            <a:ext cx="545211" cy="669036"/>
          </a:xfrm>
          <a:prstGeom prst="rect">
            <a:avLst/>
          </a:prstGeom>
        </p:spPr>
        <p:txBody>
          <a:bodyPr lIns="0" tIns="0" rIns="0" bIns="0" rtlCol="0" anchor="t">
            <a:spAutoFit/>
          </a:bodyPr>
          <a:lstStyle/>
          <a:p>
            <a:pPr algn="ctr">
              <a:lnSpc>
                <a:spcPts val="5652"/>
              </a:lnSpc>
            </a:pPr>
            <a:r>
              <a:rPr lang="en-US" sz="3600" spc="-89" dirty="0">
                <a:solidFill>
                  <a:srgbClr val="FFFFFF"/>
                </a:solidFill>
                <a:latin typeface="Canva Sans Display"/>
              </a:rPr>
              <a:t>A</a:t>
            </a:r>
          </a:p>
        </p:txBody>
      </p:sp>
    </p:spTree>
    <p:extLst>
      <p:ext uri="{BB962C8B-B14F-4D97-AF65-F5344CB8AC3E}">
        <p14:creationId xmlns:p14="http://schemas.microsoft.com/office/powerpoint/2010/main" val="432041301"/>
      </p:ext>
    </p:extLst>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6538" y="146538"/>
            <a:ext cx="882162" cy="88216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6" name="TextBox 6"/>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
        <p:nvSpPr>
          <p:cNvPr id="7" name="TextBox 7"/>
          <p:cNvSpPr txBox="1"/>
          <p:nvPr/>
        </p:nvSpPr>
        <p:spPr>
          <a:xfrm>
            <a:off x="1371600" y="2191107"/>
            <a:ext cx="15680199" cy="7448193"/>
          </a:xfrm>
          <a:prstGeom prst="rect">
            <a:avLst/>
          </a:prstGeom>
        </p:spPr>
        <p:txBody>
          <a:bodyPr wrap="square" lIns="0" tIns="0" rIns="0" bIns="0" rtlCol="0" anchor="t">
            <a:spAutoFit/>
          </a:bodyPr>
          <a:lstStyle/>
          <a:p>
            <a:pPr marL="571500" indent="-571500" algn="l">
              <a:buFont typeface="Arial" panose="020B0604020202020204" pitchFamily="34" charset="0"/>
              <a:buChar char="•"/>
            </a:pPr>
            <a:r>
              <a:rPr lang="en-US" sz="4200" spc="-105" dirty="0">
                <a:solidFill>
                  <a:srgbClr val="0B3A7F"/>
                </a:solidFill>
                <a:latin typeface="Canva Sans Display"/>
              </a:rPr>
              <a:t>The resistance characteristics of the repeated isolations may be identical, similar, or very different</a:t>
            </a:r>
          </a:p>
          <a:p>
            <a:pPr marL="1028700" lvl="1" indent="-571500">
              <a:buFont typeface="Arial" panose="020B0604020202020204" pitchFamily="34" charset="0"/>
              <a:buChar char="•"/>
            </a:pPr>
            <a:r>
              <a:rPr lang="en-US" sz="4000" spc="-105" dirty="0">
                <a:solidFill>
                  <a:srgbClr val="0B3A7F"/>
                </a:solidFill>
                <a:latin typeface="Canva Sans Display"/>
              </a:rPr>
              <a:t>Identical:  This suggests that there are repeated isolations of the same microbial clone.</a:t>
            </a:r>
          </a:p>
          <a:p>
            <a:pPr marL="1028700" lvl="1" indent="-571500">
              <a:buFont typeface="Arial" panose="020B0604020202020204" pitchFamily="34" charset="0"/>
              <a:buChar char="•"/>
            </a:pPr>
            <a:r>
              <a:rPr lang="en-US" sz="4000" spc="-105" dirty="0">
                <a:solidFill>
                  <a:srgbClr val="0B3A7F"/>
                </a:solidFill>
                <a:latin typeface="Canva Sans Display"/>
              </a:rPr>
              <a:t>Similar:</a:t>
            </a:r>
          </a:p>
          <a:p>
            <a:pPr marL="1485900" lvl="2" indent="-571500">
              <a:buFont typeface="Arial" panose="020B0604020202020204" pitchFamily="34" charset="0"/>
              <a:buChar char="•"/>
            </a:pPr>
            <a:r>
              <a:rPr lang="en-US" sz="4000" spc="-105" dirty="0">
                <a:solidFill>
                  <a:srgbClr val="0B3A7F"/>
                </a:solidFill>
                <a:latin typeface="Canva Sans Display"/>
              </a:rPr>
              <a:t>This could imply that there are repeated isolations of the same clone, but with small issues of test reproducibility</a:t>
            </a:r>
          </a:p>
          <a:p>
            <a:pPr marL="1485900" lvl="2" indent="-571500">
              <a:buFont typeface="Arial" panose="020B0604020202020204" pitchFamily="34" charset="0"/>
              <a:buChar char="•"/>
            </a:pPr>
            <a:r>
              <a:rPr lang="en-US" sz="4000" spc="-105" dirty="0">
                <a:solidFill>
                  <a:srgbClr val="0B3A7F"/>
                </a:solidFill>
                <a:latin typeface="Canva Sans Display"/>
              </a:rPr>
              <a:t>It could also imply that the clones are genetically related but with some mutations which distinguish them.</a:t>
            </a:r>
          </a:p>
          <a:p>
            <a:pPr marL="1028700" lvl="1" indent="-571500">
              <a:buFont typeface="Arial" panose="020B0604020202020204" pitchFamily="34" charset="0"/>
              <a:buChar char="•"/>
            </a:pPr>
            <a:r>
              <a:rPr lang="en-US" sz="4000" spc="-105" dirty="0">
                <a:solidFill>
                  <a:srgbClr val="0B3A7F"/>
                </a:solidFill>
                <a:latin typeface="Canva Sans Display"/>
              </a:rPr>
              <a:t>Very different:  This would generally imply that the patient is infected with genetically distinct strains, though multiple  mutations could also be an explanation.</a:t>
            </a:r>
          </a:p>
        </p:txBody>
      </p:sp>
      <p:sp>
        <p:nvSpPr>
          <p:cNvPr id="10" name="TextBox 10"/>
          <p:cNvSpPr txBox="1"/>
          <p:nvPr/>
        </p:nvSpPr>
        <p:spPr>
          <a:xfrm>
            <a:off x="1298156" y="156948"/>
            <a:ext cx="16075444" cy="1895904"/>
          </a:xfrm>
          <a:prstGeom prst="rect">
            <a:avLst/>
          </a:prstGeom>
        </p:spPr>
        <p:txBody>
          <a:bodyPr wrap="square" lIns="0" tIns="0" rIns="0" bIns="0" rtlCol="0" anchor="t">
            <a:spAutoFit/>
          </a:bodyPr>
          <a:lstStyle/>
          <a:p>
            <a:pPr>
              <a:spcBef>
                <a:spcPct val="0"/>
              </a:spcBef>
            </a:pPr>
            <a:r>
              <a:rPr lang="en-US" sz="6160" spc="-159" dirty="0">
                <a:solidFill>
                  <a:srgbClr val="0B3A7F"/>
                </a:solidFill>
                <a:latin typeface="Montserrat" panose="00000500000000000000" pitchFamily="2" charset="0"/>
              </a:rPr>
              <a:t>Resistance characteristics of the repeated isolations</a:t>
            </a:r>
          </a:p>
        </p:txBody>
      </p:sp>
      <p:grpSp>
        <p:nvGrpSpPr>
          <p:cNvPr id="11" name="Group 11"/>
          <p:cNvGrpSpPr/>
          <p:nvPr/>
        </p:nvGrpSpPr>
        <p:grpSpPr>
          <a:xfrm>
            <a:off x="152400" y="1323501"/>
            <a:ext cx="771999" cy="771999"/>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p>
          </p:txBody>
        </p:sp>
      </p:grpSp>
      <p:sp>
        <p:nvSpPr>
          <p:cNvPr id="13" name="TextBox 13"/>
          <p:cNvSpPr txBox="1"/>
          <p:nvPr/>
        </p:nvSpPr>
        <p:spPr>
          <a:xfrm>
            <a:off x="265794" y="1313070"/>
            <a:ext cx="545211" cy="669036"/>
          </a:xfrm>
          <a:prstGeom prst="rect">
            <a:avLst/>
          </a:prstGeom>
        </p:spPr>
        <p:txBody>
          <a:bodyPr lIns="0" tIns="0" rIns="0" bIns="0" rtlCol="0" anchor="t">
            <a:spAutoFit/>
          </a:bodyPr>
          <a:lstStyle/>
          <a:p>
            <a:pPr algn="ctr">
              <a:lnSpc>
                <a:spcPts val="5652"/>
              </a:lnSpc>
            </a:pPr>
            <a:r>
              <a:rPr lang="en-US" sz="3600" spc="-89" dirty="0">
                <a:solidFill>
                  <a:srgbClr val="FFFFFF"/>
                </a:solidFill>
                <a:latin typeface="Canva Sans Display"/>
              </a:rPr>
              <a:t>A</a:t>
            </a:r>
          </a:p>
        </p:txBody>
      </p:sp>
    </p:spTree>
    <p:extLst>
      <p:ext uri="{BB962C8B-B14F-4D97-AF65-F5344CB8AC3E}">
        <p14:creationId xmlns:p14="http://schemas.microsoft.com/office/powerpoint/2010/main" val="3811045128"/>
      </p:ext>
    </p:extLst>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6538" y="146538"/>
            <a:ext cx="882162" cy="88216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6" name="TextBox 6"/>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
        <p:nvSpPr>
          <p:cNvPr id="7" name="TextBox 7"/>
          <p:cNvSpPr txBox="1"/>
          <p:nvPr/>
        </p:nvSpPr>
        <p:spPr>
          <a:xfrm>
            <a:off x="1371600" y="1781056"/>
            <a:ext cx="15680199" cy="5724644"/>
          </a:xfrm>
          <a:prstGeom prst="rect">
            <a:avLst/>
          </a:prstGeom>
        </p:spPr>
        <p:txBody>
          <a:bodyPr wrap="square" lIns="0" tIns="0" rIns="0" bIns="0" rtlCol="0" anchor="t">
            <a:spAutoFit/>
          </a:bodyPr>
          <a:lstStyle/>
          <a:p>
            <a:pPr marL="571500" indent="-571500" algn="l">
              <a:buFont typeface="Arial" panose="020B0604020202020204" pitchFamily="34" charset="0"/>
              <a:buChar char="•"/>
            </a:pPr>
            <a:r>
              <a:rPr lang="en-US" sz="4000" spc="-105" dirty="0">
                <a:solidFill>
                  <a:srgbClr val="0B3A7F"/>
                </a:solidFill>
                <a:latin typeface="Canva Sans Display"/>
              </a:rPr>
              <a:t>WHONET offers three approaches for the handling of repeated isolations</a:t>
            </a:r>
          </a:p>
          <a:p>
            <a:pPr marL="1028700" lvl="1" indent="-571500">
              <a:buFont typeface="Arial" panose="020B0604020202020204" pitchFamily="34" charset="0"/>
              <a:buChar char="•"/>
            </a:pPr>
            <a:r>
              <a:rPr lang="en-US" sz="3600" spc="-105" dirty="0">
                <a:solidFill>
                  <a:srgbClr val="0B3A7F"/>
                </a:solidFill>
                <a:latin typeface="Canva Sans Display"/>
              </a:rPr>
              <a:t>By isolate:  all isolates are considered equally in the analysis</a:t>
            </a:r>
          </a:p>
          <a:p>
            <a:pPr marL="1028700" lvl="1" indent="-571500">
              <a:buFont typeface="Arial" panose="020B0604020202020204" pitchFamily="34" charset="0"/>
              <a:buChar char="•"/>
            </a:pPr>
            <a:r>
              <a:rPr lang="en-US" sz="3600" spc="-105" dirty="0">
                <a:solidFill>
                  <a:srgbClr val="0B3A7F"/>
                </a:solidFill>
                <a:latin typeface="Canva Sans Display"/>
              </a:rPr>
              <a:t>By patient:  each patient is counted once in the analysis</a:t>
            </a:r>
          </a:p>
          <a:p>
            <a:pPr marL="1485900" lvl="2" indent="-571500">
              <a:buFont typeface="Arial" panose="020B0604020202020204" pitchFamily="34" charset="0"/>
              <a:buChar char="•"/>
            </a:pPr>
            <a:r>
              <a:rPr lang="en-US" sz="3600" spc="-105" dirty="0">
                <a:solidFill>
                  <a:srgbClr val="0B3A7F"/>
                </a:solidFill>
                <a:latin typeface="Canva Sans Display"/>
              </a:rPr>
              <a:t>WHONET offers several ways to do this.</a:t>
            </a:r>
          </a:p>
          <a:p>
            <a:pPr marL="1028700" lvl="1" indent="-571500">
              <a:buFont typeface="Arial" panose="020B0604020202020204" pitchFamily="34" charset="0"/>
              <a:buChar char="•"/>
            </a:pPr>
            <a:r>
              <a:rPr lang="en-US" sz="3600" spc="-105" dirty="0">
                <a:solidFill>
                  <a:srgbClr val="0B3A7F"/>
                </a:solidFill>
                <a:latin typeface="Canva Sans Display"/>
              </a:rPr>
              <a:t>By “episode” of infection:  WHONET uses two approaches for defining an episode</a:t>
            </a:r>
          </a:p>
          <a:p>
            <a:pPr marL="1485900" lvl="2" indent="-571500">
              <a:buFont typeface="Arial" panose="020B0604020202020204" pitchFamily="34" charset="0"/>
              <a:buChar char="•"/>
            </a:pPr>
            <a:r>
              <a:rPr lang="en-US" sz="3600" spc="-105" dirty="0">
                <a:solidFill>
                  <a:srgbClr val="0B3A7F"/>
                </a:solidFill>
                <a:latin typeface="Canva Sans Display"/>
              </a:rPr>
              <a:t>Time interval between consecutive isolates</a:t>
            </a:r>
          </a:p>
          <a:p>
            <a:pPr marL="1485900" lvl="2" indent="-571500">
              <a:buFont typeface="Arial" panose="020B0604020202020204" pitchFamily="34" charset="0"/>
              <a:buChar char="•"/>
            </a:pPr>
            <a:r>
              <a:rPr lang="en-US" sz="3600" spc="-105" dirty="0">
                <a:solidFill>
                  <a:srgbClr val="0B3A7F"/>
                </a:solidFill>
                <a:latin typeface="Canva Sans Display"/>
              </a:rPr>
              <a:t>Resistance characteristics of the isolates</a:t>
            </a:r>
          </a:p>
          <a:p>
            <a:pPr marL="571500" indent="-571500">
              <a:buFont typeface="Arial" panose="020B0604020202020204" pitchFamily="34" charset="0"/>
              <a:buChar char="•"/>
            </a:pPr>
            <a:endParaRPr lang="en-US" sz="4000" spc="-105" dirty="0">
              <a:solidFill>
                <a:srgbClr val="0B3A7F"/>
              </a:solidFill>
              <a:latin typeface="Canva Sans Display"/>
            </a:endParaRPr>
          </a:p>
        </p:txBody>
      </p:sp>
      <p:sp>
        <p:nvSpPr>
          <p:cNvPr id="10" name="TextBox 10"/>
          <p:cNvSpPr txBox="1"/>
          <p:nvPr/>
        </p:nvSpPr>
        <p:spPr>
          <a:xfrm>
            <a:off x="1298156" y="309348"/>
            <a:ext cx="16075444" cy="947952"/>
          </a:xfrm>
          <a:prstGeom prst="rect">
            <a:avLst/>
          </a:prstGeom>
        </p:spPr>
        <p:txBody>
          <a:bodyPr wrap="square" lIns="0" tIns="0" rIns="0" bIns="0" rtlCol="0" anchor="t">
            <a:spAutoFit/>
          </a:bodyPr>
          <a:lstStyle/>
          <a:p>
            <a:pPr>
              <a:spcBef>
                <a:spcPct val="0"/>
              </a:spcBef>
            </a:pPr>
            <a:r>
              <a:rPr lang="en-US" sz="6160" spc="-159" dirty="0">
                <a:solidFill>
                  <a:srgbClr val="0B3A7F"/>
                </a:solidFill>
                <a:latin typeface="Montserrat" panose="00000500000000000000" pitchFamily="2" charset="0"/>
              </a:rPr>
              <a:t>Management of repeat results</a:t>
            </a:r>
          </a:p>
        </p:txBody>
      </p:sp>
      <p:grpSp>
        <p:nvGrpSpPr>
          <p:cNvPr id="11" name="Group 11"/>
          <p:cNvGrpSpPr/>
          <p:nvPr/>
        </p:nvGrpSpPr>
        <p:grpSpPr>
          <a:xfrm>
            <a:off x="152400" y="1323501"/>
            <a:ext cx="771999" cy="771999"/>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p>
          </p:txBody>
        </p:sp>
      </p:grpSp>
      <p:sp>
        <p:nvSpPr>
          <p:cNvPr id="13" name="TextBox 13"/>
          <p:cNvSpPr txBox="1"/>
          <p:nvPr/>
        </p:nvSpPr>
        <p:spPr>
          <a:xfrm>
            <a:off x="265794" y="1313070"/>
            <a:ext cx="545211" cy="669036"/>
          </a:xfrm>
          <a:prstGeom prst="rect">
            <a:avLst/>
          </a:prstGeom>
        </p:spPr>
        <p:txBody>
          <a:bodyPr lIns="0" tIns="0" rIns="0" bIns="0" rtlCol="0" anchor="t">
            <a:spAutoFit/>
          </a:bodyPr>
          <a:lstStyle/>
          <a:p>
            <a:pPr algn="ctr">
              <a:lnSpc>
                <a:spcPts val="5652"/>
              </a:lnSpc>
            </a:pPr>
            <a:r>
              <a:rPr lang="en-US" sz="3600" spc="-89" dirty="0">
                <a:solidFill>
                  <a:srgbClr val="FFFFFF"/>
                </a:solidFill>
                <a:latin typeface="Canva Sans Display"/>
              </a:rPr>
              <a:t>A</a:t>
            </a:r>
          </a:p>
        </p:txBody>
      </p:sp>
    </p:spTree>
    <p:extLst>
      <p:ext uri="{BB962C8B-B14F-4D97-AF65-F5344CB8AC3E}">
        <p14:creationId xmlns:p14="http://schemas.microsoft.com/office/powerpoint/2010/main" val="3827190082"/>
      </p:ext>
    </p:extLst>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6538" y="146538"/>
            <a:ext cx="882162" cy="88216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12" name="Freeform 12"/>
          <p:cNvSpPr/>
          <p:nvPr/>
        </p:nvSpPr>
        <p:spPr>
          <a:xfrm>
            <a:off x="533400" y="2346214"/>
            <a:ext cx="11430000" cy="5737290"/>
          </a:xfrm>
          <a:custGeom>
            <a:avLst/>
            <a:gdLst/>
            <a:ahLst/>
            <a:cxnLst/>
            <a:rect l="l" t="t" r="r" b="b"/>
            <a:pathLst>
              <a:path w="12273972" h="6499290">
                <a:moveTo>
                  <a:pt x="0" y="0"/>
                </a:moveTo>
                <a:lnTo>
                  <a:pt x="12273971" y="0"/>
                </a:lnTo>
                <a:lnTo>
                  <a:pt x="12273971" y="6499290"/>
                </a:lnTo>
                <a:lnTo>
                  <a:pt x="0" y="6499290"/>
                </a:lnTo>
                <a:lnTo>
                  <a:pt x="0" y="0"/>
                </a:lnTo>
                <a:close/>
              </a:path>
            </a:pathLst>
          </a:custGeom>
          <a:blipFill>
            <a:blip r:embed="rId2"/>
            <a:stretch>
              <a:fillRect/>
            </a:stretch>
          </a:blipFill>
        </p:spPr>
        <p:txBody>
          <a:bodyPr/>
          <a:lstStyle/>
          <a:p>
            <a:endParaRPr lang="en-US"/>
          </a:p>
        </p:txBody>
      </p:sp>
      <p:sp>
        <p:nvSpPr>
          <p:cNvPr id="13" name="TextBox 13"/>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
        <p:nvSpPr>
          <p:cNvPr id="17" name="TextBox 17"/>
          <p:cNvSpPr txBox="1"/>
          <p:nvPr/>
        </p:nvSpPr>
        <p:spPr>
          <a:xfrm>
            <a:off x="1298155" y="-382664"/>
            <a:ext cx="14789865" cy="1442959"/>
          </a:xfrm>
          <a:prstGeom prst="rect">
            <a:avLst/>
          </a:prstGeom>
        </p:spPr>
        <p:txBody>
          <a:bodyPr wrap="square" lIns="0" tIns="0" rIns="0" bIns="0" rtlCol="0" anchor="t">
            <a:spAutoFit/>
          </a:bodyPr>
          <a:lstStyle/>
          <a:p>
            <a:pPr>
              <a:lnSpc>
                <a:spcPts val="12799"/>
              </a:lnSpc>
              <a:spcBef>
                <a:spcPct val="0"/>
              </a:spcBef>
            </a:pPr>
            <a:r>
              <a:rPr lang="en-US" sz="6399" spc="-159" dirty="0">
                <a:solidFill>
                  <a:srgbClr val="0B3A7F"/>
                </a:solidFill>
                <a:latin typeface="Canva Sans Display"/>
              </a:rPr>
              <a:t>Option – By isolate</a:t>
            </a:r>
          </a:p>
        </p:txBody>
      </p:sp>
      <p:grpSp>
        <p:nvGrpSpPr>
          <p:cNvPr id="18" name="Group 18"/>
          <p:cNvGrpSpPr/>
          <p:nvPr/>
        </p:nvGrpSpPr>
        <p:grpSpPr>
          <a:xfrm>
            <a:off x="1028700" y="1270634"/>
            <a:ext cx="771999" cy="771999"/>
            <a:chOff x="0" y="0"/>
            <a:chExt cx="6350000" cy="6350000"/>
          </a:xfrm>
        </p:grpSpPr>
        <p:sp>
          <p:nvSpPr>
            <p:cNvPr id="19" name="Freeform 1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p>
          </p:txBody>
        </p:sp>
      </p:grpSp>
      <p:sp>
        <p:nvSpPr>
          <p:cNvPr id="20" name="TextBox 20"/>
          <p:cNvSpPr txBox="1"/>
          <p:nvPr/>
        </p:nvSpPr>
        <p:spPr>
          <a:xfrm>
            <a:off x="1142094" y="1260203"/>
            <a:ext cx="545211" cy="669036"/>
          </a:xfrm>
          <a:prstGeom prst="rect">
            <a:avLst/>
          </a:prstGeom>
        </p:spPr>
        <p:txBody>
          <a:bodyPr lIns="0" tIns="0" rIns="0" bIns="0" rtlCol="0" anchor="t">
            <a:spAutoFit/>
          </a:bodyPr>
          <a:lstStyle/>
          <a:p>
            <a:pPr algn="ctr">
              <a:lnSpc>
                <a:spcPts val="5652"/>
              </a:lnSpc>
            </a:pPr>
            <a:r>
              <a:rPr lang="en-US" sz="3600" spc="-89">
                <a:solidFill>
                  <a:srgbClr val="FFFFFF"/>
                </a:solidFill>
                <a:latin typeface="Canva Sans Display"/>
              </a:rPr>
              <a:t>A</a:t>
            </a:r>
          </a:p>
        </p:txBody>
      </p:sp>
      <p:sp>
        <p:nvSpPr>
          <p:cNvPr id="4" name="TextBox 3">
            <a:extLst>
              <a:ext uri="{FF2B5EF4-FFF2-40B4-BE49-F238E27FC236}">
                <a16:creationId xmlns:a16="http://schemas.microsoft.com/office/drawing/2014/main" id="{007DFAE9-4ADA-10B9-012A-48CC913516C5}"/>
              </a:ext>
            </a:extLst>
          </p:cNvPr>
          <p:cNvSpPr txBox="1"/>
          <p:nvPr/>
        </p:nvSpPr>
        <p:spPr>
          <a:xfrm>
            <a:off x="12420600" y="2324100"/>
            <a:ext cx="5784607" cy="7459478"/>
          </a:xfrm>
          <a:prstGeom prst="rect">
            <a:avLst/>
          </a:prstGeom>
        </p:spPr>
        <p:txBody>
          <a:bodyPr wrap="square" lIns="0" tIns="0" rIns="0" bIns="0" rtlCol="0" anchor="t">
            <a:spAutoFit/>
          </a:bodyPr>
          <a:lstStyle/>
          <a:p>
            <a:pPr algn="l">
              <a:lnSpc>
                <a:spcPts val="4936"/>
              </a:lnSpc>
            </a:pPr>
            <a:r>
              <a:rPr lang="en-US" sz="2400" b="1" spc="-7" dirty="0">
                <a:solidFill>
                  <a:srgbClr val="0B3A7F"/>
                </a:solidFill>
                <a:latin typeface="Montserrat"/>
              </a:rPr>
              <a:t>Advantages</a:t>
            </a:r>
          </a:p>
          <a:p>
            <a:pPr marL="457200" indent="-457200" algn="l">
              <a:lnSpc>
                <a:spcPts val="4936"/>
              </a:lnSpc>
              <a:buFont typeface="Arial" panose="020B0604020202020204" pitchFamily="34" charset="0"/>
              <a:buChar char="•"/>
            </a:pPr>
            <a:r>
              <a:rPr lang="en-US" sz="2400" spc="-7" dirty="0">
                <a:solidFill>
                  <a:srgbClr val="0B3A7F"/>
                </a:solidFill>
                <a:latin typeface="Montserrat"/>
              </a:rPr>
              <a:t>Valuable for documenting the workload of the laboratory.</a:t>
            </a:r>
          </a:p>
          <a:p>
            <a:pPr marL="457200" indent="-457200" algn="l">
              <a:lnSpc>
                <a:spcPts val="4936"/>
              </a:lnSpc>
              <a:buFont typeface="Arial" panose="020B0604020202020204" pitchFamily="34" charset="0"/>
              <a:buChar char="•"/>
            </a:pPr>
            <a:r>
              <a:rPr lang="en-US" sz="2400" spc="-7" dirty="0">
                <a:solidFill>
                  <a:srgbClr val="0B3A7F"/>
                </a:solidFill>
                <a:latin typeface="Montserrat"/>
              </a:rPr>
              <a:t>Valuable for identification of priority strains and rare resistance,</a:t>
            </a:r>
          </a:p>
          <a:p>
            <a:pPr algn="l">
              <a:lnSpc>
                <a:spcPts val="4936"/>
              </a:lnSpc>
            </a:pPr>
            <a:endParaRPr lang="en-US" sz="2400" b="1" spc="-7" dirty="0">
              <a:solidFill>
                <a:srgbClr val="0B3A7F"/>
              </a:solidFill>
              <a:latin typeface="Montserrat"/>
            </a:endParaRPr>
          </a:p>
          <a:p>
            <a:pPr algn="l">
              <a:lnSpc>
                <a:spcPts val="4936"/>
              </a:lnSpc>
            </a:pPr>
            <a:r>
              <a:rPr lang="en-US" sz="2400" b="1" spc="-7" dirty="0">
                <a:solidFill>
                  <a:srgbClr val="0B3A7F"/>
                </a:solidFill>
                <a:latin typeface="Montserrat"/>
              </a:rPr>
              <a:t>Disadvantages</a:t>
            </a:r>
          </a:p>
          <a:p>
            <a:pPr marL="457200" indent="-457200" algn="l">
              <a:lnSpc>
                <a:spcPts val="4936"/>
              </a:lnSpc>
              <a:buFont typeface="Arial" panose="020B0604020202020204" pitchFamily="34" charset="0"/>
              <a:buChar char="•"/>
            </a:pPr>
            <a:r>
              <a:rPr lang="en-US" sz="2400" spc="-7" dirty="0">
                <a:solidFill>
                  <a:srgbClr val="0B3A7F"/>
                </a:solidFill>
                <a:latin typeface="Montserrat"/>
              </a:rPr>
              <a:t>Usually overestimates %Resistance since patients with many repeat isolates often have greater resistance.</a:t>
            </a:r>
          </a:p>
          <a:p>
            <a:pPr marL="457200" indent="-457200" algn="l">
              <a:lnSpc>
                <a:spcPts val="4936"/>
              </a:lnSpc>
              <a:buFont typeface="Arial" panose="020B0604020202020204" pitchFamily="34" charset="0"/>
              <a:buChar char="•"/>
            </a:pPr>
            <a:r>
              <a:rPr lang="en-US" sz="2400" spc="-7" dirty="0">
                <a:solidFill>
                  <a:srgbClr val="0B3A7F"/>
                </a:solidFill>
                <a:latin typeface="Montserrat"/>
              </a:rPr>
              <a:t>Unreliable for cluster detection.</a:t>
            </a:r>
            <a:endParaRPr lang="en-US" sz="2800" spc="-7" dirty="0">
              <a:solidFill>
                <a:srgbClr val="0B3A7F"/>
              </a:solidFill>
              <a:latin typeface="Montserrat"/>
            </a:endParaRPr>
          </a:p>
        </p:txBody>
      </p:sp>
    </p:spTree>
    <p:extLst>
      <p:ext uri="{BB962C8B-B14F-4D97-AF65-F5344CB8AC3E}">
        <p14:creationId xmlns:p14="http://schemas.microsoft.com/office/powerpoint/2010/main" val="1633994195"/>
      </p:ext>
    </p:extLst>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6538" y="146538"/>
            <a:ext cx="882162" cy="88216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13" name="Freeform 13"/>
          <p:cNvSpPr/>
          <p:nvPr/>
        </p:nvSpPr>
        <p:spPr>
          <a:xfrm>
            <a:off x="1371600" y="1377944"/>
            <a:ext cx="10972800" cy="5594356"/>
          </a:xfrm>
          <a:custGeom>
            <a:avLst/>
            <a:gdLst/>
            <a:ahLst/>
            <a:cxnLst/>
            <a:rect l="l" t="t" r="r" b="b"/>
            <a:pathLst>
              <a:path w="12291848" h="6508756">
                <a:moveTo>
                  <a:pt x="0" y="0"/>
                </a:moveTo>
                <a:lnTo>
                  <a:pt x="12291848" y="0"/>
                </a:lnTo>
                <a:lnTo>
                  <a:pt x="12291848" y="6508755"/>
                </a:lnTo>
                <a:lnTo>
                  <a:pt x="0" y="6508755"/>
                </a:lnTo>
                <a:lnTo>
                  <a:pt x="0" y="0"/>
                </a:lnTo>
                <a:close/>
              </a:path>
            </a:pathLst>
          </a:custGeom>
          <a:blipFill>
            <a:blip r:embed="rId2"/>
            <a:stretch>
              <a:fillRect/>
            </a:stretch>
          </a:blipFill>
        </p:spPr>
        <p:txBody>
          <a:bodyPr/>
          <a:lstStyle/>
          <a:p>
            <a:endParaRPr lang="en-US"/>
          </a:p>
        </p:txBody>
      </p:sp>
      <p:sp>
        <p:nvSpPr>
          <p:cNvPr id="14" name="TextBox 14"/>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
        <p:nvSpPr>
          <p:cNvPr id="18" name="TextBox 18"/>
          <p:cNvSpPr txBox="1"/>
          <p:nvPr/>
        </p:nvSpPr>
        <p:spPr>
          <a:xfrm>
            <a:off x="1298156" y="-382664"/>
            <a:ext cx="13233936" cy="1454791"/>
          </a:xfrm>
          <a:prstGeom prst="rect">
            <a:avLst/>
          </a:prstGeom>
        </p:spPr>
        <p:txBody>
          <a:bodyPr lIns="0" tIns="0" rIns="0" bIns="0" rtlCol="0" anchor="t">
            <a:spAutoFit/>
          </a:bodyPr>
          <a:lstStyle/>
          <a:p>
            <a:pPr>
              <a:lnSpc>
                <a:spcPts val="12799"/>
              </a:lnSpc>
              <a:spcBef>
                <a:spcPct val="0"/>
              </a:spcBef>
            </a:pPr>
            <a:r>
              <a:rPr lang="en-US" sz="6399" spc="-159" dirty="0">
                <a:solidFill>
                  <a:srgbClr val="0B3A7F"/>
                </a:solidFill>
                <a:latin typeface="Canva Sans Display"/>
              </a:rPr>
              <a:t>Option – By patient</a:t>
            </a:r>
          </a:p>
        </p:txBody>
      </p:sp>
      <p:grpSp>
        <p:nvGrpSpPr>
          <p:cNvPr id="19" name="Group 19"/>
          <p:cNvGrpSpPr/>
          <p:nvPr/>
        </p:nvGrpSpPr>
        <p:grpSpPr>
          <a:xfrm>
            <a:off x="218601" y="1270634"/>
            <a:ext cx="771999" cy="771999"/>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p>
          </p:txBody>
        </p:sp>
      </p:grpSp>
      <p:sp>
        <p:nvSpPr>
          <p:cNvPr id="21" name="TextBox 21"/>
          <p:cNvSpPr txBox="1"/>
          <p:nvPr/>
        </p:nvSpPr>
        <p:spPr>
          <a:xfrm>
            <a:off x="331995" y="1260203"/>
            <a:ext cx="545211" cy="669036"/>
          </a:xfrm>
          <a:prstGeom prst="rect">
            <a:avLst/>
          </a:prstGeom>
        </p:spPr>
        <p:txBody>
          <a:bodyPr lIns="0" tIns="0" rIns="0" bIns="0" rtlCol="0" anchor="t">
            <a:spAutoFit/>
          </a:bodyPr>
          <a:lstStyle/>
          <a:p>
            <a:pPr algn="ctr">
              <a:lnSpc>
                <a:spcPts val="5652"/>
              </a:lnSpc>
            </a:pPr>
            <a:r>
              <a:rPr lang="en-US" sz="3600" spc="-89">
                <a:solidFill>
                  <a:srgbClr val="FFFFFF"/>
                </a:solidFill>
                <a:latin typeface="Canva Sans Display"/>
              </a:rPr>
              <a:t>A</a:t>
            </a:r>
          </a:p>
        </p:txBody>
      </p:sp>
      <p:sp>
        <p:nvSpPr>
          <p:cNvPr id="4" name="TextBox 3">
            <a:extLst>
              <a:ext uri="{FF2B5EF4-FFF2-40B4-BE49-F238E27FC236}">
                <a16:creationId xmlns:a16="http://schemas.microsoft.com/office/drawing/2014/main" id="{D738E522-5F9F-C038-A385-B4B485B32F1E}"/>
              </a:ext>
            </a:extLst>
          </p:cNvPr>
          <p:cNvSpPr txBox="1"/>
          <p:nvPr/>
        </p:nvSpPr>
        <p:spPr>
          <a:xfrm>
            <a:off x="12579593" y="1190313"/>
            <a:ext cx="5784607" cy="8087855"/>
          </a:xfrm>
          <a:prstGeom prst="rect">
            <a:avLst/>
          </a:prstGeom>
        </p:spPr>
        <p:txBody>
          <a:bodyPr wrap="square" lIns="0" tIns="0" rIns="0" bIns="0" rtlCol="0" anchor="t">
            <a:spAutoFit/>
          </a:bodyPr>
          <a:lstStyle/>
          <a:p>
            <a:pPr algn="l">
              <a:lnSpc>
                <a:spcPts val="4936"/>
              </a:lnSpc>
            </a:pPr>
            <a:r>
              <a:rPr lang="en-US" sz="2400" b="1" spc="-7" dirty="0">
                <a:solidFill>
                  <a:srgbClr val="0B3A7F"/>
                </a:solidFill>
                <a:latin typeface="Montserrat"/>
              </a:rPr>
              <a:t>Advantages</a:t>
            </a:r>
          </a:p>
          <a:p>
            <a:pPr marL="457200" indent="-457200" algn="l">
              <a:lnSpc>
                <a:spcPts val="4936"/>
              </a:lnSpc>
              <a:buFont typeface="Arial" panose="020B0604020202020204" pitchFamily="34" charset="0"/>
              <a:buChar char="•"/>
            </a:pPr>
            <a:r>
              <a:rPr lang="en-US" sz="2400" spc="-7" dirty="0">
                <a:solidFill>
                  <a:srgbClr val="0B3A7F"/>
                </a:solidFill>
                <a:latin typeface="Montserrat"/>
              </a:rPr>
              <a:t>Decreases bias in estimates of resistance rates</a:t>
            </a:r>
          </a:p>
          <a:p>
            <a:pPr marL="914400" lvl="1" indent="-457200">
              <a:lnSpc>
                <a:spcPts val="4936"/>
              </a:lnSpc>
              <a:buFont typeface="Arial" panose="020B0604020202020204" pitchFamily="34" charset="0"/>
              <a:buChar char="•"/>
            </a:pPr>
            <a:r>
              <a:rPr lang="en-US" sz="2400" spc="-7" dirty="0">
                <a:solidFill>
                  <a:srgbClr val="0B3A7F"/>
                </a:solidFill>
                <a:latin typeface="Montserrat"/>
              </a:rPr>
              <a:t>Important for development of treatment guidelines</a:t>
            </a:r>
          </a:p>
          <a:p>
            <a:pPr marL="914400" lvl="1" indent="-457200">
              <a:lnSpc>
                <a:spcPts val="4936"/>
              </a:lnSpc>
              <a:buFont typeface="Arial" panose="020B0604020202020204" pitchFamily="34" charset="0"/>
              <a:buChar char="•"/>
            </a:pPr>
            <a:r>
              <a:rPr lang="en-US" sz="2400" spc="-7" dirty="0">
                <a:solidFill>
                  <a:srgbClr val="0B3A7F"/>
                </a:solidFill>
                <a:latin typeface="Montserrat"/>
              </a:rPr>
              <a:t>Important for monitoring of trends</a:t>
            </a:r>
          </a:p>
          <a:p>
            <a:pPr marL="914400" lvl="1" indent="-457200">
              <a:lnSpc>
                <a:spcPts val="4936"/>
              </a:lnSpc>
              <a:buFont typeface="Arial" panose="020B0604020202020204" pitchFamily="34" charset="0"/>
              <a:buChar char="•"/>
            </a:pPr>
            <a:endParaRPr lang="en-US" sz="2400" spc="-7" dirty="0">
              <a:solidFill>
                <a:srgbClr val="0B3A7F"/>
              </a:solidFill>
              <a:latin typeface="Montserrat"/>
            </a:endParaRPr>
          </a:p>
          <a:p>
            <a:pPr algn="l">
              <a:lnSpc>
                <a:spcPts val="4936"/>
              </a:lnSpc>
            </a:pPr>
            <a:r>
              <a:rPr lang="en-US" sz="2400" b="1" spc="-7" dirty="0">
                <a:solidFill>
                  <a:srgbClr val="0B3A7F"/>
                </a:solidFill>
                <a:latin typeface="Montserrat"/>
              </a:rPr>
              <a:t>Disadvantages</a:t>
            </a:r>
          </a:p>
          <a:p>
            <a:pPr marL="457200" indent="-457200" algn="l">
              <a:lnSpc>
                <a:spcPts val="4936"/>
              </a:lnSpc>
              <a:buFont typeface="Arial" panose="020B0604020202020204" pitchFamily="34" charset="0"/>
              <a:buChar char="•"/>
            </a:pPr>
            <a:r>
              <a:rPr lang="en-US" sz="2400" spc="-7" dirty="0">
                <a:solidFill>
                  <a:srgbClr val="0B3A7F"/>
                </a:solidFill>
                <a:latin typeface="Montserrat"/>
              </a:rPr>
              <a:t>Needs a reliable patient identifier, which is not always available.</a:t>
            </a:r>
          </a:p>
          <a:p>
            <a:pPr marL="457200" indent="-457200" algn="l">
              <a:lnSpc>
                <a:spcPts val="4936"/>
              </a:lnSpc>
              <a:buFont typeface="Arial" panose="020B0604020202020204" pitchFamily="34" charset="0"/>
              <a:buChar char="•"/>
            </a:pPr>
            <a:r>
              <a:rPr lang="en-US" sz="2400" spc="-7" dirty="0">
                <a:solidFill>
                  <a:srgbClr val="0B3A7F"/>
                </a:solidFill>
                <a:latin typeface="Montserrat"/>
              </a:rPr>
              <a:t>Interesting strains might be excluded from the analysis.</a:t>
            </a:r>
          </a:p>
        </p:txBody>
      </p:sp>
      <p:sp>
        <p:nvSpPr>
          <p:cNvPr id="6" name="Rectangle: Rounded Corners 5">
            <a:extLst>
              <a:ext uri="{FF2B5EF4-FFF2-40B4-BE49-F238E27FC236}">
                <a16:creationId xmlns:a16="http://schemas.microsoft.com/office/drawing/2014/main" id="{86CF40BD-8B1D-A43A-D08C-840A512AD6EA}"/>
              </a:ext>
            </a:extLst>
          </p:cNvPr>
          <p:cNvSpPr/>
          <p:nvPr/>
        </p:nvSpPr>
        <p:spPr>
          <a:xfrm>
            <a:off x="1210996" y="2835332"/>
            <a:ext cx="3920195" cy="2011682"/>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A160E31-EDBB-CAFD-DD27-398337567D21}"/>
              </a:ext>
            </a:extLst>
          </p:cNvPr>
          <p:cNvSpPr txBox="1"/>
          <p:nvPr/>
        </p:nvSpPr>
        <p:spPr>
          <a:xfrm>
            <a:off x="533400" y="7124700"/>
            <a:ext cx="11430000" cy="3060838"/>
          </a:xfrm>
          <a:prstGeom prst="rect">
            <a:avLst/>
          </a:prstGeom>
        </p:spPr>
        <p:txBody>
          <a:bodyPr wrap="square" lIns="0" tIns="0" rIns="0" bIns="0" rtlCol="0" anchor="t">
            <a:spAutoFit/>
          </a:bodyPr>
          <a:lstStyle/>
          <a:p>
            <a:pPr marL="342900" indent="-342900">
              <a:lnSpc>
                <a:spcPts val="4936"/>
              </a:lnSpc>
              <a:buFont typeface="Arial" panose="020B0604020202020204" pitchFamily="34" charset="0"/>
              <a:buChar char="•"/>
            </a:pPr>
            <a:r>
              <a:rPr lang="en-US" sz="2000" b="1" u="sng" spc="-7" dirty="0">
                <a:solidFill>
                  <a:srgbClr val="0B3A7F"/>
                </a:solidFill>
                <a:latin typeface="Montserrat"/>
              </a:rPr>
              <a:t>First isolate only</a:t>
            </a:r>
            <a:r>
              <a:rPr lang="en-US" sz="2000" spc="-7" dirty="0">
                <a:solidFill>
                  <a:srgbClr val="0B3A7F"/>
                </a:solidFill>
                <a:latin typeface="Montserrat"/>
              </a:rPr>
              <a:t>.  Recommended when the analysis does not address antimicrobial resistance.  Example:  How many isolates of </a:t>
            </a:r>
            <a:r>
              <a:rPr lang="en-US" sz="2000" i="1" spc="-7" dirty="0">
                <a:solidFill>
                  <a:srgbClr val="0B3A7F"/>
                </a:solidFill>
                <a:latin typeface="Montserrat"/>
              </a:rPr>
              <a:t>Escherichia coli</a:t>
            </a:r>
            <a:r>
              <a:rPr lang="en-US" sz="2000" spc="-7" dirty="0">
                <a:solidFill>
                  <a:srgbClr val="0B3A7F"/>
                </a:solidFill>
                <a:latin typeface="Montserrat"/>
              </a:rPr>
              <a:t> are in the database?</a:t>
            </a:r>
            <a:endParaRPr lang="en-US" sz="2400" spc="-7" dirty="0">
              <a:solidFill>
                <a:srgbClr val="0B3A7F"/>
              </a:solidFill>
              <a:latin typeface="Montserrat"/>
            </a:endParaRPr>
          </a:p>
          <a:p>
            <a:pPr marL="342900" indent="-342900" algn="l">
              <a:lnSpc>
                <a:spcPts val="4936"/>
              </a:lnSpc>
              <a:buFont typeface="Arial" panose="020B0604020202020204" pitchFamily="34" charset="0"/>
              <a:buChar char="•"/>
            </a:pPr>
            <a:r>
              <a:rPr lang="en-US" sz="2000" b="1" u="sng" spc="-7" dirty="0">
                <a:solidFill>
                  <a:srgbClr val="0B3A7F"/>
                </a:solidFill>
                <a:latin typeface="Montserrat"/>
              </a:rPr>
              <a:t>First isolate with antibiotic results</a:t>
            </a:r>
            <a:r>
              <a:rPr lang="en-US" sz="2000" spc="-7" dirty="0">
                <a:solidFill>
                  <a:srgbClr val="0B3A7F"/>
                </a:solidFill>
                <a:latin typeface="Montserrat"/>
              </a:rPr>
              <a:t>. Recommended for studies of antimicrobial resistance.  Example:  What is the percentage of patients with </a:t>
            </a:r>
            <a:r>
              <a:rPr lang="en-US" sz="2000" i="1" spc="-7" dirty="0">
                <a:solidFill>
                  <a:srgbClr val="0B3A7F"/>
                </a:solidFill>
                <a:latin typeface="Montserrat"/>
              </a:rPr>
              <a:t>Escherichia coli </a:t>
            </a:r>
            <a:r>
              <a:rPr lang="en-US" sz="2000" spc="-7" dirty="0">
                <a:solidFill>
                  <a:srgbClr val="0B3A7F"/>
                </a:solidFill>
                <a:latin typeface="Montserrat"/>
              </a:rPr>
              <a:t>resistant to ampicillin.</a:t>
            </a:r>
          </a:p>
        </p:txBody>
      </p:sp>
    </p:spTree>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6538" y="146538"/>
            <a:ext cx="882162" cy="88216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6" name="TextBox 6"/>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
        <p:nvSpPr>
          <p:cNvPr id="7" name="TextBox 7"/>
          <p:cNvSpPr txBox="1"/>
          <p:nvPr/>
        </p:nvSpPr>
        <p:spPr>
          <a:xfrm>
            <a:off x="1371600" y="2324100"/>
            <a:ext cx="15680199" cy="8002191"/>
          </a:xfrm>
          <a:prstGeom prst="rect">
            <a:avLst/>
          </a:prstGeom>
        </p:spPr>
        <p:txBody>
          <a:bodyPr wrap="square" lIns="0" tIns="0" rIns="0" bIns="0" rtlCol="0" anchor="t">
            <a:spAutoFit/>
          </a:bodyPr>
          <a:lstStyle/>
          <a:p>
            <a:pPr marL="571500" indent="-571500" algn="l">
              <a:buFont typeface="Arial" panose="020B0604020202020204" pitchFamily="34" charset="0"/>
              <a:buChar char="•"/>
            </a:pPr>
            <a:r>
              <a:rPr lang="en-US" sz="4000" spc="-105" dirty="0">
                <a:solidFill>
                  <a:srgbClr val="0B3A7F"/>
                </a:solidFill>
                <a:latin typeface="Canva Sans Display"/>
              </a:rPr>
              <a:t>A table with the annual aggregate statistics on antimicrobial resistance is often referred to as an </a:t>
            </a:r>
            <a:r>
              <a:rPr lang="en-US" sz="4000" b="1" u="sng" spc="-105" dirty="0">
                <a:solidFill>
                  <a:srgbClr val="0B3A7F"/>
                </a:solidFill>
                <a:latin typeface="Canva Sans Display"/>
              </a:rPr>
              <a:t>antibiogram</a:t>
            </a:r>
            <a:r>
              <a:rPr lang="en-US" sz="4000" spc="-105" dirty="0">
                <a:solidFill>
                  <a:srgbClr val="0B3A7F"/>
                </a:solidFill>
                <a:latin typeface="Canva Sans Display"/>
              </a:rPr>
              <a:t>.</a:t>
            </a:r>
          </a:p>
          <a:p>
            <a:pPr marL="571500" indent="-571500" algn="l">
              <a:buFont typeface="Arial" panose="020B0604020202020204" pitchFamily="34" charset="0"/>
              <a:buChar char="•"/>
            </a:pPr>
            <a:r>
              <a:rPr lang="en-US" sz="4000" spc="-105" dirty="0">
                <a:solidFill>
                  <a:srgbClr val="0B3A7F"/>
                </a:solidFill>
                <a:latin typeface="Canva Sans Display"/>
              </a:rPr>
              <a:t>A common use of antibiograms is to guide recommendations for empiric therapy for patients who do not yet have any microbiological results.</a:t>
            </a:r>
          </a:p>
          <a:p>
            <a:pPr marL="571500" indent="-571500" algn="l">
              <a:buFont typeface="Arial" panose="020B0604020202020204" pitchFamily="34" charset="0"/>
              <a:buChar char="•"/>
            </a:pPr>
            <a:r>
              <a:rPr lang="en-US" sz="4000" spc="-105" dirty="0">
                <a:solidFill>
                  <a:srgbClr val="0B3A7F"/>
                </a:solidFill>
                <a:latin typeface="Canva Sans Display"/>
              </a:rPr>
              <a:t>To support recommendations for empiric therapy, the recommendation from the CLSI M39 document and others is to prepare the antibiogram using the first isolate per patient per species.</a:t>
            </a:r>
          </a:p>
          <a:p>
            <a:pPr marL="571500" indent="-571500" algn="l">
              <a:buFont typeface="Arial" panose="020B0604020202020204" pitchFamily="34" charset="0"/>
              <a:buChar char="•"/>
            </a:pPr>
            <a:r>
              <a:rPr lang="en-US" sz="4000" spc="-105" dirty="0">
                <a:solidFill>
                  <a:srgbClr val="0B3A7F"/>
                </a:solidFill>
                <a:latin typeface="Canva Sans Display"/>
              </a:rPr>
              <a:t>Advantages of this approach</a:t>
            </a:r>
          </a:p>
          <a:p>
            <a:pPr marL="1028700" lvl="1" indent="-571500">
              <a:buFont typeface="Arial" panose="020B0604020202020204" pitchFamily="34" charset="0"/>
              <a:buChar char="•"/>
            </a:pPr>
            <a:r>
              <a:rPr lang="en-US" sz="4000" spc="-105" dirty="0">
                <a:solidFill>
                  <a:srgbClr val="0B3A7F"/>
                </a:solidFill>
                <a:latin typeface="Canva Sans Display"/>
              </a:rPr>
              <a:t>Clinically meaningful for decisions for empiric therapy </a:t>
            </a:r>
          </a:p>
          <a:p>
            <a:pPr marL="1028700" lvl="1" indent="-571500">
              <a:buFont typeface="Arial" panose="020B0604020202020204" pitchFamily="34" charset="0"/>
              <a:buChar char="•"/>
            </a:pPr>
            <a:r>
              <a:rPr lang="en-US" sz="4000" spc="-105" dirty="0">
                <a:solidFill>
                  <a:srgbClr val="0B3A7F"/>
                </a:solidFill>
                <a:latin typeface="Canva Sans Display"/>
              </a:rPr>
              <a:t>Simplest recommendation to data analysts for preparing standardized antibiograms.</a:t>
            </a:r>
          </a:p>
        </p:txBody>
      </p:sp>
      <p:sp>
        <p:nvSpPr>
          <p:cNvPr id="10" name="TextBox 10"/>
          <p:cNvSpPr txBox="1"/>
          <p:nvPr/>
        </p:nvSpPr>
        <p:spPr>
          <a:xfrm>
            <a:off x="1298156" y="114300"/>
            <a:ext cx="16075444" cy="1895904"/>
          </a:xfrm>
          <a:prstGeom prst="rect">
            <a:avLst/>
          </a:prstGeom>
        </p:spPr>
        <p:txBody>
          <a:bodyPr wrap="square" lIns="0" tIns="0" rIns="0" bIns="0" rtlCol="0" anchor="t">
            <a:spAutoFit/>
          </a:bodyPr>
          <a:lstStyle/>
          <a:p>
            <a:pPr>
              <a:spcBef>
                <a:spcPct val="0"/>
              </a:spcBef>
            </a:pPr>
            <a:r>
              <a:rPr lang="en-US" sz="6160" spc="-159" dirty="0">
                <a:solidFill>
                  <a:srgbClr val="0B3A7F"/>
                </a:solidFill>
                <a:latin typeface="Montserrat" panose="00000500000000000000" pitchFamily="2" charset="0"/>
              </a:rPr>
              <a:t>Recommendation for preparation of annual statistics</a:t>
            </a:r>
          </a:p>
        </p:txBody>
      </p:sp>
      <p:grpSp>
        <p:nvGrpSpPr>
          <p:cNvPr id="11" name="Group 11"/>
          <p:cNvGrpSpPr/>
          <p:nvPr/>
        </p:nvGrpSpPr>
        <p:grpSpPr>
          <a:xfrm>
            <a:off x="152400" y="1323501"/>
            <a:ext cx="771999" cy="771999"/>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p>
          </p:txBody>
        </p:sp>
      </p:grpSp>
      <p:sp>
        <p:nvSpPr>
          <p:cNvPr id="13" name="TextBox 13"/>
          <p:cNvSpPr txBox="1"/>
          <p:nvPr/>
        </p:nvSpPr>
        <p:spPr>
          <a:xfrm>
            <a:off x="265794" y="1313070"/>
            <a:ext cx="545211" cy="669036"/>
          </a:xfrm>
          <a:prstGeom prst="rect">
            <a:avLst/>
          </a:prstGeom>
        </p:spPr>
        <p:txBody>
          <a:bodyPr lIns="0" tIns="0" rIns="0" bIns="0" rtlCol="0" anchor="t">
            <a:spAutoFit/>
          </a:bodyPr>
          <a:lstStyle/>
          <a:p>
            <a:pPr algn="ctr">
              <a:lnSpc>
                <a:spcPts val="5652"/>
              </a:lnSpc>
            </a:pPr>
            <a:r>
              <a:rPr lang="en-US" sz="3600" spc="-89" dirty="0">
                <a:solidFill>
                  <a:srgbClr val="FFFFFF"/>
                </a:solidFill>
                <a:latin typeface="Canva Sans Display"/>
              </a:rPr>
              <a:t>A</a:t>
            </a:r>
          </a:p>
        </p:txBody>
      </p:sp>
    </p:spTree>
    <p:extLst>
      <p:ext uri="{BB962C8B-B14F-4D97-AF65-F5344CB8AC3E}">
        <p14:creationId xmlns:p14="http://schemas.microsoft.com/office/powerpoint/2010/main" val="3372170329"/>
      </p:ext>
    </p:extLst>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83250F-4128-D3E3-0C36-B7B062E67CFC}"/>
              </a:ext>
            </a:extLst>
          </p:cNvPr>
          <p:cNvPicPr>
            <a:picLocks noChangeAspect="1"/>
          </p:cNvPicPr>
          <p:nvPr/>
        </p:nvPicPr>
        <p:blipFill>
          <a:blip r:embed="rId2"/>
          <a:stretch>
            <a:fillRect/>
          </a:stretch>
        </p:blipFill>
        <p:spPr>
          <a:xfrm>
            <a:off x="1338262" y="2962171"/>
            <a:ext cx="10167938" cy="5381729"/>
          </a:xfrm>
          <a:prstGeom prst="rect">
            <a:avLst/>
          </a:prstGeom>
        </p:spPr>
      </p:pic>
      <p:grpSp>
        <p:nvGrpSpPr>
          <p:cNvPr id="2" name="Group 2"/>
          <p:cNvGrpSpPr/>
          <p:nvPr/>
        </p:nvGrpSpPr>
        <p:grpSpPr>
          <a:xfrm>
            <a:off x="146538" y="146538"/>
            <a:ext cx="882162" cy="88216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14" name="TextBox 14"/>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
        <p:nvSpPr>
          <p:cNvPr id="18" name="TextBox 18"/>
          <p:cNvSpPr txBox="1"/>
          <p:nvPr/>
        </p:nvSpPr>
        <p:spPr>
          <a:xfrm>
            <a:off x="1450556" y="125986"/>
            <a:ext cx="15542044" cy="1969514"/>
          </a:xfrm>
          <a:prstGeom prst="rect">
            <a:avLst/>
          </a:prstGeom>
        </p:spPr>
        <p:txBody>
          <a:bodyPr wrap="square" lIns="0" tIns="0" rIns="0" bIns="0" rtlCol="0" anchor="t">
            <a:spAutoFit/>
          </a:bodyPr>
          <a:lstStyle/>
          <a:p>
            <a:pPr>
              <a:spcBef>
                <a:spcPct val="0"/>
              </a:spcBef>
            </a:pPr>
            <a:r>
              <a:rPr lang="en-US" sz="6160" spc="-159" dirty="0">
                <a:solidFill>
                  <a:srgbClr val="0B3A7F"/>
                </a:solidFill>
                <a:latin typeface="Montserrat" panose="00000500000000000000" pitchFamily="2" charset="0"/>
              </a:rPr>
              <a:t>Option – By time period and resistance phenotype (By “episode”)</a:t>
            </a:r>
          </a:p>
        </p:txBody>
      </p:sp>
      <p:grpSp>
        <p:nvGrpSpPr>
          <p:cNvPr id="19" name="Group 19"/>
          <p:cNvGrpSpPr/>
          <p:nvPr/>
        </p:nvGrpSpPr>
        <p:grpSpPr>
          <a:xfrm>
            <a:off x="218601" y="1270634"/>
            <a:ext cx="771999" cy="771999"/>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p>
          </p:txBody>
        </p:sp>
      </p:grpSp>
      <p:sp>
        <p:nvSpPr>
          <p:cNvPr id="21" name="TextBox 21"/>
          <p:cNvSpPr txBox="1"/>
          <p:nvPr/>
        </p:nvSpPr>
        <p:spPr>
          <a:xfrm>
            <a:off x="331995" y="1260203"/>
            <a:ext cx="545211" cy="669036"/>
          </a:xfrm>
          <a:prstGeom prst="rect">
            <a:avLst/>
          </a:prstGeom>
        </p:spPr>
        <p:txBody>
          <a:bodyPr lIns="0" tIns="0" rIns="0" bIns="0" rtlCol="0" anchor="t">
            <a:spAutoFit/>
          </a:bodyPr>
          <a:lstStyle/>
          <a:p>
            <a:pPr algn="ctr">
              <a:lnSpc>
                <a:spcPts val="5652"/>
              </a:lnSpc>
            </a:pPr>
            <a:r>
              <a:rPr lang="en-US" sz="3600" spc="-89">
                <a:solidFill>
                  <a:srgbClr val="FFFFFF"/>
                </a:solidFill>
                <a:latin typeface="Canva Sans Display"/>
              </a:rPr>
              <a:t>A</a:t>
            </a:r>
          </a:p>
        </p:txBody>
      </p:sp>
      <p:sp>
        <p:nvSpPr>
          <p:cNvPr id="4" name="TextBox 3">
            <a:extLst>
              <a:ext uri="{FF2B5EF4-FFF2-40B4-BE49-F238E27FC236}">
                <a16:creationId xmlns:a16="http://schemas.microsoft.com/office/drawing/2014/main" id="{D738E522-5F9F-C038-A385-B4B485B32F1E}"/>
              </a:ext>
            </a:extLst>
          </p:cNvPr>
          <p:cNvSpPr txBox="1"/>
          <p:nvPr/>
        </p:nvSpPr>
        <p:spPr>
          <a:xfrm>
            <a:off x="12192000" y="2095500"/>
            <a:ext cx="5784607" cy="8087855"/>
          </a:xfrm>
          <a:prstGeom prst="rect">
            <a:avLst/>
          </a:prstGeom>
        </p:spPr>
        <p:txBody>
          <a:bodyPr wrap="square" lIns="0" tIns="0" rIns="0" bIns="0" rtlCol="0" anchor="t">
            <a:spAutoFit/>
          </a:bodyPr>
          <a:lstStyle/>
          <a:p>
            <a:pPr algn="l">
              <a:lnSpc>
                <a:spcPts val="4936"/>
              </a:lnSpc>
            </a:pPr>
            <a:r>
              <a:rPr lang="en-US" sz="2400" b="1" spc="-7" dirty="0">
                <a:solidFill>
                  <a:srgbClr val="0B3A7F"/>
                </a:solidFill>
                <a:latin typeface="Montserrat"/>
              </a:rPr>
              <a:t>Advantages</a:t>
            </a:r>
          </a:p>
          <a:p>
            <a:pPr marL="457200" indent="-457200" algn="l">
              <a:lnSpc>
                <a:spcPts val="4936"/>
              </a:lnSpc>
              <a:buFont typeface="Arial" panose="020B0604020202020204" pitchFamily="34" charset="0"/>
              <a:buChar char="•"/>
            </a:pPr>
            <a:r>
              <a:rPr lang="en-US" sz="2400" spc="-7" dirty="0">
                <a:solidFill>
                  <a:srgbClr val="0B3A7F"/>
                </a:solidFill>
                <a:latin typeface="Montserrat"/>
              </a:rPr>
              <a:t>Valuable to infection control teams in monitoring episodes of infections</a:t>
            </a:r>
          </a:p>
          <a:p>
            <a:pPr marL="457200" indent="-457200">
              <a:lnSpc>
                <a:spcPts val="4936"/>
              </a:lnSpc>
              <a:buFont typeface="Arial" panose="020B0604020202020204" pitchFamily="34" charset="0"/>
              <a:buChar char="•"/>
            </a:pPr>
            <a:r>
              <a:rPr lang="en-US" sz="2400" spc="-7" dirty="0">
                <a:solidFill>
                  <a:srgbClr val="0B3A7F"/>
                </a:solidFill>
                <a:latin typeface="Montserrat"/>
              </a:rPr>
              <a:t>Can be used to track strains with different resistance characteristics.</a:t>
            </a:r>
          </a:p>
          <a:p>
            <a:pPr algn="l">
              <a:lnSpc>
                <a:spcPts val="4936"/>
              </a:lnSpc>
            </a:pPr>
            <a:r>
              <a:rPr lang="en-US" sz="2400" b="1" spc="-7" dirty="0">
                <a:solidFill>
                  <a:srgbClr val="0B3A7F"/>
                </a:solidFill>
                <a:latin typeface="Montserrat"/>
              </a:rPr>
              <a:t>Disadvantages</a:t>
            </a:r>
          </a:p>
          <a:p>
            <a:pPr marL="457200" indent="-457200" algn="l">
              <a:lnSpc>
                <a:spcPts val="4936"/>
              </a:lnSpc>
              <a:buFont typeface="Arial" panose="020B0604020202020204" pitchFamily="34" charset="0"/>
              <a:buChar char="•"/>
            </a:pPr>
            <a:r>
              <a:rPr lang="en-US" sz="2400" spc="-7" dirty="0">
                <a:solidFill>
                  <a:srgbClr val="0B3A7F"/>
                </a:solidFill>
                <a:latin typeface="Montserrat"/>
              </a:rPr>
              <a:t>No standard definitions, which would need to be modified by organism.</a:t>
            </a:r>
          </a:p>
          <a:p>
            <a:pPr marL="457200" indent="-457200" algn="l">
              <a:lnSpc>
                <a:spcPts val="4936"/>
              </a:lnSpc>
              <a:buFont typeface="Arial" panose="020B0604020202020204" pitchFamily="34" charset="0"/>
              <a:buChar char="•"/>
            </a:pPr>
            <a:r>
              <a:rPr lang="en-US" sz="2400" spc="-7" dirty="0">
                <a:solidFill>
                  <a:srgbClr val="0B3A7F"/>
                </a:solidFill>
                <a:latin typeface="Montserrat"/>
              </a:rPr>
              <a:t>For purposes of empiric therapy recommendations, usually overestimates resistance rates.</a:t>
            </a:r>
          </a:p>
        </p:txBody>
      </p:sp>
      <p:sp>
        <p:nvSpPr>
          <p:cNvPr id="6" name="Rectangle: Rounded Corners 5">
            <a:extLst>
              <a:ext uri="{FF2B5EF4-FFF2-40B4-BE49-F238E27FC236}">
                <a16:creationId xmlns:a16="http://schemas.microsoft.com/office/drawing/2014/main" id="{86CF40BD-8B1D-A43A-D08C-840A512AD6EA}"/>
              </a:ext>
            </a:extLst>
          </p:cNvPr>
          <p:cNvSpPr/>
          <p:nvPr/>
        </p:nvSpPr>
        <p:spPr>
          <a:xfrm>
            <a:off x="1329505" y="6162571"/>
            <a:ext cx="4995095" cy="1097282"/>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1B927638-2BE0-7BAD-2D31-9E0E32F6F00A}"/>
              </a:ext>
            </a:extLst>
          </p:cNvPr>
          <p:cNvSpPr/>
          <p:nvPr/>
        </p:nvSpPr>
        <p:spPr>
          <a:xfrm>
            <a:off x="6439667" y="6162571"/>
            <a:ext cx="4995095" cy="1460483"/>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7CEA522-66A0-BD41-AEE4-6365CA7DA844}"/>
              </a:ext>
            </a:extLst>
          </p:cNvPr>
          <p:cNvSpPr txBox="1"/>
          <p:nvPr/>
        </p:nvSpPr>
        <p:spPr>
          <a:xfrm>
            <a:off x="685800" y="8648700"/>
            <a:ext cx="10668000" cy="1175706"/>
          </a:xfrm>
          <a:prstGeom prst="rect">
            <a:avLst/>
          </a:prstGeom>
        </p:spPr>
        <p:txBody>
          <a:bodyPr wrap="square" lIns="0" tIns="0" rIns="0" bIns="0" rtlCol="0" anchor="t">
            <a:spAutoFit/>
          </a:bodyPr>
          <a:lstStyle/>
          <a:p>
            <a:pPr>
              <a:lnSpc>
                <a:spcPts val="4936"/>
              </a:lnSpc>
            </a:pPr>
            <a:r>
              <a:rPr lang="en-US" sz="2400" spc="-7" dirty="0">
                <a:solidFill>
                  <a:srgbClr val="0B3A7F"/>
                </a:solidFill>
                <a:latin typeface="Montserrat"/>
              </a:rPr>
              <a:t>Example:  How many episodes of bacteremia were there in hospitalized patients last year?</a:t>
            </a:r>
          </a:p>
        </p:txBody>
      </p:sp>
    </p:spTree>
    <p:extLst>
      <p:ext uri="{BB962C8B-B14F-4D97-AF65-F5344CB8AC3E}">
        <p14:creationId xmlns:p14="http://schemas.microsoft.com/office/powerpoint/2010/main" val="2265460491"/>
      </p:ext>
    </p:extLst>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6538" y="146538"/>
            <a:ext cx="882162" cy="88216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12" name="TextBox 12"/>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
        <p:nvSpPr>
          <p:cNvPr id="16" name="TextBox 16"/>
          <p:cNvSpPr txBox="1"/>
          <p:nvPr/>
        </p:nvSpPr>
        <p:spPr>
          <a:xfrm>
            <a:off x="1298156" y="-382664"/>
            <a:ext cx="13233936" cy="1454791"/>
          </a:xfrm>
          <a:prstGeom prst="rect">
            <a:avLst/>
          </a:prstGeom>
        </p:spPr>
        <p:txBody>
          <a:bodyPr lIns="0" tIns="0" rIns="0" bIns="0" rtlCol="0" anchor="t">
            <a:spAutoFit/>
          </a:bodyPr>
          <a:lstStyle/>
          <a:p>
            <a:pPr>
              <a:lnSpc>
                <a:spcPts val="12799"/>
              </a:lnSpc>
              <a:spcBef>
                <a:spcPct val="0"/>
              </a:spcBef>
            </a:pPr>
            <a:r>
              <a:rPr lang="en-US" sz="6399" spc="-159" dirty="0">
                <a:solidFill>
                  <a:srgbClr val="0B3A7F"/>
                </a:solidFill>
                <a:latin typeface="Canva Sans Display"/>
              </a:rPr>
              <a:t>Other analysis options</a:t>
            </a:r>
          </a:p>
        </p:txBody>
      </p:sp>
      <p:grpSp>
        <p:nvGrpSpPr>
          <p:cNvPr id="17" name="Group 17"/>
          <p:cNvGrpSpPr/>
          <p:nvPr/>
        </p:nvGrpSpPr>
        <p:grpSpPr>
          <a:xfrm>
            <a:off x="1028700" y="1270634"/>
            <a:ext cx="771999" cy="771999"/>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p>
          </p:txBody>
        </p:sp>
      </p:grpSp>
      <p:sp>
        <p:nvSpPr>
          <p:cNvPr id="19" name="TextBox 19"/>
          <p:cNvSpPr txBox="1"/>
          <p:nvPr/>
        </p:nvSpPr>
        <p:spPr>
          <a:xfrm>
            <a:off x="1142094" y="1260203"/>
            <a:ext cx="545211" cy="669036"/>
          </a:xfrm>
          <a:prstGeom prst="rect">
            <a:avLst/>
          </a:prstGeom>
        </p:spPr>
        <p:txBody>
          <a:bodyPr lIns="0" tIns="0" rIns="0" bIns="0" rtlCol="0" anchor="t">
            <a:spAutoFit/>
          </a:bodyPr>
          <a:lstStyle/>
          <a:p>
            <a:pPr algn="ctr">
              <a:lnSpc>
                <a:spcPts val="5652"/>
              </a:lnSpc>
            </a:pPr>
            <a:r>
              <a:rPr lang="en-US" sz="3600" spc="-89">
                <a:solidFill>
                  <a:srgbClr val="FFFFFF"/>
                </a:solidFill>
                <a:latin typeface="Canva Sans Display"/>
              </a:rPr>
              <a:t>A</a:t>
            </a:r>
          </a:p>
        </p:txBody>
      </p:sp>
      <p:pic>
        <p:nvPicPr>
          <p:cNvPr id="5" name="Picture 4">
            <a:extLst>
              <a:ext uri="{FF2B5EF4-FFF2-40B4-BE49-F238E27FC236}">
                <a16:creationId xmlns:a16="http://schemas.microsoft.com/office/drawing/2014/main" id="{7D2F1928-68AD-3693-DDD8-79BBB62116BB}"/>
              </a:ext>
            </a:extLst>
          </p:cNvPr>
          <p:cNvPicPr>
            <a:picLocks noChangeAspect="1"/>
          </p:cNvPicPr>
          <p:nvPr/>
        </p:nvPicPr>
        <p:blipFill>
          <a:blip r:embed="rId2"/>
          <a:stretch>
            <a:fillRect/>
          </a:stretch>
        </p:blipFill>
        <p:spPr>
          <a:xfrm>
            <a:off x="4610100" y="1824037"/>
            <a:ext cx="9067800" cy="6638925"/>
          </a:xfrm>
          <a:prstGeom prst="rect">
            <a:avLst/>
          </a:prstGeom>
        </p:spPr>
      </p:pic>
      <p:sp>
        <p:nvSpPr>
          <p:cNvPr id="6" name="Rectangle: Rounded Corners 5">
            <a:extLst>
              <a:ext uri="{FF2B5EF4-FFF2-40B4-BE49-F238E27FC236}">
                <a16:creationId xmlns:a16="http://schemas.microsoft.com/office/drawing/2014/main" id="{A9208D1E-F356-8FEE-7E2A-B87820D4D276}"/>
              </a:ext>
            </a:extLst>
          </p:cNvPr>
          <p:cNvSpPr/>
          <p:nvPr/>
        </p:nvSpPr>
        <p:spPr>
          <a:xfrm>
            <a:off x="9280652" y="2442061"/>
            <a:ext cx="2212848" cy="52973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894746"/>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6538" y="146538"/>
            <a:ext cx="882162" cy="88216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4" name="TextBox 4"/>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
        <p:nvSpPr>
          <p:cNvPr id="9" name="TextBox 9"/>
          <p:cNvSpPr txBox="1"/>
          <p:nvPr/>
        </p:nvSpPr>
        <p:spPr>
          <a:xfrm>
            <a:off x="1298155" y="-342900"/>
            <a:ext cx="16713731" cy="1433854"/>
          </a:xfrm>
          <a:prstGeom prst="rect">
            <a:avLst/>
          </a:prstGeom>
        </p:spPr>
        <p:txBody>
          <a:bodyPr wrap="square" lIns="0" tIns="0" rIns="0" bIns="0" rtlCol="0" anchor="t">
            <a:spAutoFit/>
          </a:bodyPr>
          <a:lstStyle/>
          <a:p>
            <a:pPr>
              <a:lnSpc>
                <a:spcPts val="12799"/>
              </a:lnSpc>
              <a:spcBef>
                <a:spcPct val="0"/>
              </a:spcBef>
            </a:pPr>
            <a:r>
              <a:rPr lang="en-US" sz="6160" spc="-159" dirty="0">
                <a:solidFill>
                  <a:srgbClr val="0B3A7F"/>
                </a:solidFill>
                <a:latin typeface="Montserrat" panose="00000500000000000000" pitchFamily="2" charset="0"/>
              </a:rPr>
              <a:t>Data analysis – required parameters</a:t>
            </a:r>
          </a:p>
        </p:txBody>
      </p:sp>
      <p:grpSp>
        <p:nvGrpSpPr>
          <p:cNvPr id="10" name="Group 10"/>
          <p:cNvGrpSpPr/>
          <p:nvPr/>
        </p:nvGrpSpPr>
        <p:grpSpPr>
          <a:xfrm>
            <a:off x="762000" y="2085501"/>
            <a:ext cx="771999" cy="771999"/>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p>
          </p:txBody>
        </p:sp>
      </p:grpSp>
      <p:sp>
        <p:nvSpPr>
          <p:cNvPr id="12" name="TextBox 12"/>
          <p:cNvSpPr txBox="1"/>
          <p:nvPr/>
        </p:nvSpPr>
        <p:spPr>
          <a:xfrm>
            <a:off x="923493" y="2075070"/>
            <a:ext cx="545211" cy="669036"/>
          </a:xfrm>
          <a:prstGeom prst="rect">
            <a:avLst/>
          </a:prstGeom>
        </p:spPr>
        <p:txBody>
          <a:bodyPr lIns="0" tIns="0" rIns="0" bIns="0" rtlCol="0" anchor="t">
            <a:spAutoFit/>
          </a:bodyPr>
          <a:lstStyle/>
          <a:p>
            <a:pPr algn="ctr">
              <a:lnSpc>
                <a:spcPts val="5652"/>
              </a:lnSpc>
            </a:pPr>
            <a:r>
              <a:rPr lang="en-US" sz="3600" spc="-89">
                <a:solidFill>
                  <a:srgbClr val="FFFFFF"/>
                </a:solidFill>
                <a:latin typeface="Canva Sans Display"/>
              </a:rPr>
              <a:t>A</a:t>
            </a:r>
          </a:p>
        </p:txBody>
      </p:sp>
      <p:sp>
        <p:nvSpPr>
          <p:cNvPr id="13" name="Freeform 6">
            <a:extLst>
              <a:ext uri="{FF2B5EF4-FFF2-40B4-BE49-F238E27FC236}">
                <a16:creationId xmlns:a16="http://schemas.microsoft.com/office/drawing/2014/main" id="{15DADFF4-0389-910F-5E6F-641770647A00}"/>
              </a:ext>
            </a:extLst>
          </p:cNvPr>
          <p:cNvSpPr/>
          <p:nvPr/>
        </p:nvSpPr>
        <p:spPr>
          <a:xfrm>
            <a:off x="4192715" y="2095500"/>
            <a:ext cx="8761285" cy="6421362"/>
          </a:xfrm>
          <a:custGeom>
            <a:avLst/>
            <a:gdLst/>
            <a:ahLst/>
            <a:cxnLst/>
            <a:rect l="l" t="t" r="r" b="b"/>
            <a:pathLst>
              <a:path w="8761285" h="6421362">
                <a:moveTo>
                  <a:pt x="0" y="0"/>
                </a:moveTo>
                <a:lnTo>
                  <a:pt x="8761285" y="0"/>
                </a:lnTo>
                <a:lnTo>
                  <a:pt x="8761285" y="6421362"/>
                </a:lnTo>
                <a:lnTo>
                  <a:pt x="0" y="6421362"/>
                </a:lnTo>
                <a:lnTo>
                  <a:pt x="0" y="0"/>
                </a:lnTo>
                <a:close/>
              </a:path>
            </a:pathLst>
          </a:custGeom>
          <a:blipFill>
            <a:blip r:embed="rId2"/>
            <a:stretch>
              <a:fillRect/>
            </a:stretch>
          </a:blipFill>
        </p:spPr>
        <p:txBody>
          <a:bodyPr/>
          <a:lstStyle/>
          <a:p>
            <a:endParaRPr lang="en-US"/>
          </a:p>
        </p:txBody>
      </p:sp>
      <p:sp>
        <p:nvSpPr>
          <p:cNvPr id="7" name="Rectangle: Rounded Corners 6">
            <a:extLst>
              <a:ext uri="{FF2B5EF4-FFF2-40B4-BE49-F238E27FC236}">
                <a16:creationId xmlns:a16="http://schemas.microsoft.com/office/drawing/2014/main" id="{70434346-E712-BFA5-353A-70E66D4B914D}"/>
              </a:ext>
            </a:extLst>
          </p:cNvPr>
          <p:cNvSpPr/>
          <p:nvPr/>
        </p:nvSpPr>
        <p:spPr>
          <a:xfrm>
            <a:off x="4029769" y="2537081"/>
            <a:ext cx="2677546" cy="521778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98EB3494-841A-221D-93FF-991A11AC615E}"/>
              </a:ext>
            </a:extLst>
          </p:cNvPr>
          <p:cNvSpPr/>
          <p:nvPr/>
        </p:nvSpPr>
        <p:spPr>
          <a:xfrm>
            <a:off x="7938099" y="6059180"/>
            <a:ext cx="4743437" cy="705082"/>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613519"/>
      </p:ext>
    </p:extLst>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6538" y="146538"/>
            <a:ext cx="882162" cy="88216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12" name="TextBox 12"/>
          <p:cNvSpPr txBox="1"/>
          <p:nvPr/>
        </p:nvSpPr>
        <p:spPr>
          <a:xfrm>
            <a:off x="276113" y="114300"/>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
        <p:nvSpPr>
          <p:cNvPr id="16" name="TextBox 16"/>
          <p:cNvSpPr txBox="1"/>
          <p:nvPr/>
        </p:nvSpPr>
        <p:spPr>
          <a:xfrm>
            <a:off x="1298156" y="-382664"/>
            <a:ext cx="16456444" cy="1442959"/>
          </a:xfrm>
          <a:prstGeom prst="rect">
            <a:avLst/>
          </a:prstGeom>
        </p:spPr>
        <p:txBody>
          <a:bodyPr wrap="square" lIns="0" tIns="0" rIns="0" bIns="0" rtlCol="0" anchor="t">
            <a:spAutoFit/>
          </a:bodyPr>
          <a:lstStyle/>
          <a:p>
            <a:pPr>
              <a:lnSpc>
                <a:spcPts val="12799"/>
              </a:lnSpc>
              <a:spcBef>
                <a:spcPct val="0"/>
              </a:spcBef>
            </a:pPr>
            <a:r>
              <a:rPr lang="en-US" sz="6399" spc="-159" dirty="0">
                <a:solidFill>
                  <a:srgbClr val="0B3A7F"/>
                </a:solidFill>
                <a:latin typeface="Canva Sans Display"/>
              </a:rPr>
              <a:t>Combine disk, MIC, and </a:t>
            </a:r>
            <a:r>
              <a:rPr lang="en-US" sz="6399" spc="-159" dirty="0" err="1">
                <a:solidFill>
                  <a:srgbClr val="0B3A7F"/>
                </a:solidFill>
                <a:latin typeface="Canva Sans Display"/>
              </a:rPr>
              <a:t>Etest</a:t>
            </a:r>
            <a:r>
              <a:rPr lang="en-US" sz="6399" spc="-159" dirty="0">
                <a:solidFill>
                  <a:srgbClr val="0B3A7F"/>
                </a:solidFill>
                <a:latin typeface="Canva Sans Display"/>
              </a:rPr>
              <a:t> results</a:t>
            </a:r>
          </a:p>
        </p:txBody>
      </p:sp>
      <p:grpSp>
        <p:nvGrpSpPr>
          <p:cNvPr id="17" name="Group 17"/>
          <p:cNvGrpSpPr/>
          <p:nvPr/>
        </p:nvGrpSpPr>
        <p:grpSpPr>
          <a:xfrm>
            <a:off x="228600" y="1399701"/>
            <a:ext cx="771999" cy="771999"/>
            <a:chOff x="231142" y="0"/>
            <a:chExt cx="6350000" cy="6350000"/>
          </a:xfrm>
        </p:grpSpPr>
        <p:sp>
          <p:nvSpPr>
            <p:cNvPr id="18" name="Freeform 18"/>
            <p:cNvSpPr/>
            <p:nvPr/>
          </p:nvSpPr>
          <p:spPr>
            <a:xfrm>
              <a:off x="231142"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p>
          </p:txBody>
        </p:sp>
      </p:grpSp>
      <p:sp>
        <p:nvSpPr>
          <p:cNvPr id="19" name="TextBox 19"/>
          <p:cNvSpPr txBox="1"/>
          <p:nvPr/>
        </p:nvSpPr>
        <p:spPr>
          <a:xfrm>
            <a:off x="313893" y="1389270"/>
            <a:ext cx="545211" cy="669036"/>
          </a:xfrm>
          <a:prstGeom prst="rect">
            <a:avLst/>
          </a:prstGeom>
        </p:spPr>
        <p:txBody>
          <a:bodyPr lIns="0" tIns="0" rIns="0" bIns="0" rtlCol="0" anchor="t">
            <a:spAutoFit/>
          </a:bodyPr>
          <a:lstStyle/>
          <a:p>
            <a:pPr algn="ctr">
              <a:lnSpc>
                <a:spcPts val="5652"/>
              </a:lnSpc>
            </a:pPr>
            <a:r>
              <a:rPr lang="en-US" sz="3600" spc="-89">
                <a:solidFill>
                  <a:srgbClr val="FFFFFF"/>
                </a:solidFill>
                <a:latin typeface="Canva Sans Display"/>
              </a:rPr>
              <a:t>A</a:t>
            </a:r>
          </a:p>
        </p:txBody>
      </p:sp>
      <p:sp>
        <p:nvSpPr>
          <p:cNvPr id="5" name="TextBox 4">
            <a:extLst>
              <a:ext uri="{FF2B5EF4-FFF2-40B4-BE49-F238E27FC236}">
                <a16:creationId xmlns:a16="http://schemas.microsoft.com/office/drawing/2014/main" id="{3300F22B-FB4F-47FB-3C7C-9A78D18AFF4C}"/>
              </a:ext>
            </a:extLst>
          </p:cNvPr>
          <p:cNvSpPr txBox="1"/>
          <p:nvPr/>
        </p:nvSpPr>
        <p:spPr>
          <a:xfrm>
            <a:off x="10351770" y="1570222"/>
            <a:ext cx="6957060" cy="7459478"/>
          </a:xfrm>
          <a:prstGeom prst="rect">
            <a:avLst/>
          </a:prstGeom>
        </p:spPr>
        <p:txBody>
          <a:bodyPr wrap="square" lIns="0" tIns="0" rIns="0" bIns="0" rtlCol="0" anchor="t">
            <a:spAutoFit/>
          </a:bodyPr>
          <a:lstStyle/>
          <a:p>
            <a:pPr algn="l">
              <a:lnSpc>
                <a:spcPts val="4936"/>
              </a:lnSpc>
            </a:pPr>
            <a:r>
              <a:rPr lang="en-US" sz="2400" b="1" spc="-7" dirty="0">
                <a:solidFill>
                  <a:srgbClr val="0B3A7F"/>
                </a:solidFill>
                <a:latin typeface="Montserrat"/>
              </a:rPr>
              <a:t>This feature is useful in two situations</a:t>
            </a:r>
          </a:p>
          <a:p>
            <a:pPr marL="457200" indent="-457200" algn="l">
              <a:lnSpc>
                <a:spcPts val="4936"/>
              </a:lnSpc>
              <a:buFont typeface="Arial" panose="020B0604020202020204" pitchFamily="34" charset="0"/>
              <a:buChar char="•"/>
            </a:pPr>
            <a:r>
              <a:rPr lang="en-US" sz="2400" spc="-7" dirty="0">
                <a:solidFill>
                  <a:srgbClr val="0B3A7F"/>
                </a:solidFill>
                <a:latin typeface="Montserrat"/>
              </a:rPr>
              <a:t>If an isolate is tested by more than one method, then WHONET combine the results into a single interpretation.  The user can indicate the priority of each method.</a:t>
            </a:r>
          </a:p>
          <a:p>
            <a:pPr marL="457200" indent="-457200" algn="l">
              <a:lnSpc>
                <a:spcPts val="4936"/>
              </a:lnSpc>
              <a:buFont typeface="Arial" panose="020B0604020202020204" pitchFamily="34" charset="0"/>
              <a:buChar char="•"/>
            </a:pPr>
            <a:r>
              <a:rPr lang="en-US" sz="2400" spc="-7" dirty="0">
                <a:solidFill>
                  <a:srgbClr val="0B3A7F"/>
                </a:solidFill>
                <a:latin typeface="Montserrat"/>
              </a:rPr>
              <a:t>If some laboratories test isolates by disk diffusion and other laboratories test by MIC, then the national aggregate statistics can include results from both methods in a single summary statistic.</a:t>
            </a:r>
          </a:p>
        </p:txBody>
      </p:sp>
      <p:pic>
        <p:nvPicPr>
          <p:cNvPr id="7" name="Picture 6">
            <a:extLst>
              <a:ext uri="{FF2B5EF4-FFF2-40B4-BE49-F238E27FC236}">
                <a16:creationId xmlns:a16="http://schemas.microsoft.com/office/drawing/2014/main" id="{C8B717D7-52E6-E2D5-BD5D-B6E1021FB002}"/>
              </a:ext>
            </a:extLst>
          </p:cNvPr>
          <p:cNvPicPr>
            <a:picLocks noChangeAspect="1"/>
          </p:cNvPicPr>
          <p:nvPr/>
        </p:nvPicPr>
        <p:blipFill>
          <a:blip r:embed="rId2"/>
          <a:stretch>
            <a:fillRect/>
          </a:stretch>
        </p:blipFill>
        <p:spPr>
          <a:xfrm>
            <a:off x="1142094" y="1790700"/>
            <a:ext cx="8582977" cy="5931450"/>
          </a:xfrm>
          <a:prstGeom prst="rect">
            <a:avLst/>
          </a:prstGeom>
        </p:spPr>
      </p:pic>
      <p:sp>
        <p:nvSpPr>
          <p:cNvPr id="8" name="Rectangle: Rounded Corners 7">
            <a:extLst>
              <a:ext uri="{FF2B5EF4-FFF2-40B4-BE49-F238E27FC236}">
                <a16:creationId xmlns:a16="http://schemas.microsoft.com/office/drawing/2014/main" id="{2F8F5EA9-D942-CD22-547D-E2B554158AEB}"/>
              </a:ext>
            </a:extLst>
          </p:cNvPr>
          <p:cNvSpPr/>
          <p:nvPr/>
        </p:nvSpPr>
        <p:spPr>
          <a:xfrm>
            <a:off x="903733" y="2552700"/>
            <a:ext cx="6944867" cy="1032310"/>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859303"/>
      </p:ext>
    </p:extLst>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A74262-D96E-D6E6-C6AE-8D3E0BA5BDA1}"/>
              </a:ext>
            </a:extLst>
          </p:cNvPr>
          <p:cNvPicPr>
            <a:picLocks noChangeAspect="1"/>
          </p:cNvPicPr>
          <p:nvPr/>
        </p:nvPicPr>
        <p:blipFill>
          <a:blip r:embed="rId2"/>
          <a:stretch>
            <a:fillRect/>
          </a:stretch>
        </p:blipFill>
        <p:spPr>
          <a:xfrm>
            <a:off x="1219200" y="2058306"/>
            <a:ext cx="7962900" cy="5502933"/>
          </a:xfrm>
          <a:prstGeom prst="rect">
            <a:avLst/>
          </a:prstGeom>
        </p:spPr>
      </p:pic>
      <p:grpSp>
        <p:nvGrpSpPr>
          <p:cNvPr id="2" name="Group 2"/>
          <p:cNvGrpSpPr/>
          <p:nvPr/>
        </p:nvGrpSpPr>
        <p:grpSpPr>
          <a:xfrm>
            <a:off x="146538" y="146538"/>
            <a:ext cx="882162" cy="88216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12" name="TextBox 12"/>
          <p:cNvSpPr txBox="1"/>
          <p:nvPr/>
        </p:nvSpPr>
        <p:spPr>
          <a:xfrm>
            <a:off x="276113" y="114300"/>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
        <p:nvSpPr>
          <p:cNvPr id="16" name="TextBox 16"/>
          <p:cNvSpPr txBox="1"/>
          <p:nvPr/>
        </p:nvSpPr>
        <p:spPr>
          <a:xfrm>
            <a:off x="1298156" y="-393319"/>
            <a:ext cx="16456444" cy="1442959"/>
          </a:xfrm>
          <a:prstGeom prst="rect">
            <a:avLst/>
          </a:prstGeom>
        </p:spPr>
        <p:txBody>
          <a:bodyPr wrap="square" lIns="0" tIns="0" rIns="0" bIns="0" rtlCol="0" anchor="t">
            <a:spAutoFit/>
          </a:bodyPr>
          <a:lstStyle/>
          <a:p>
            <a:pPr>
              <a:lnSpc>
                <a:spcPts val="12799"/>
              </a:lnSpc>
              <a:spcBef>
                <a:spcPct val="0"/>
              </a:spcBef>
            </a:pPr>
            <a:r>
              <a:rPr lang="en-US" sz="6399" spc="-159" dirty="0">
                <a:solidFill>
                  <a:srgbClr val="0B3A7F"/>
                </a:solidFill>
                <a:latin typeface="Canva Sans Display"/>
              </a:rPr>
              <a:t>Encrypt patient information</a:t>
            </a:r>
          </a:p>
        </p:txBody>
      </p:sp>
      <p:grpSp>
        <p:nvGrpSpPr>
          <p:cNvPr id="17" name="Group 17"/>
          <p:cNvGrpSpPr/>
          <p:nvPr/>
        </p:nvGrpSpPr>
        <p:grpSpPr>
          <a:xfrm>
            <a:off x="228600" y="1399701"/>
            <a:ext cx="771999" cy="771999"/>
            <a:chOff x="231142" y="0"/>
            <a:chExt cx="6350000" cy="6350000"/>
          </a:xfrm>
        </p:grpSpPr>
        <p:sp>
          <p:nvSpPr>
            <p:cNvPr id="18" name="Freeform 18"/>
            <p:cNvSpPr/>
            <p:nvPr/>
          </p:nvSpPr>
          <p:spPr>
            <a:xfrm>
              <a:off x="231142"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p>
          </p:txBody>
        </p:sp>
      </p:grpSp>
      <p:sp>
        <p:nvSpPr>
          <p:cNvPr id="19" name="TextBox 19"/>
          <p:cNvSpPr txBox="1"/>
          <p:nvPr/>
        </p:nvSpPr>
        <p:spPr>
          <a:xfrm>
            <a:off x="313893" y="1389270"/>
            <a:ext cx="545211" cy="669036"/>
          </a:xfrm>
          <a:prstGeom prst="rect">
            <a:avLst/>
          </a:prstGeom>
        </p:spPr>
        <p:txBody>
          <a:bodyPr lIns="0" tIns="0" rIns="0" bIns="0" rtlCol="0" anchor="t">
            <a:spAutoFit/>
          </a:bodyPr>
          <a:lstStyle/>
          <a:p>
            <a:pPr algn="ctr">
              <a:lnSpc>
                <a:spcPts val="5652"/>
              </a:lnSpc>
            </a:pPr>
            <a:r>
              <a:rPr lang="en-US" sz="3600" spc="-89">
                <a:solidFill>
                  <a:srgbClr val="FFFFFF"/>
                </a:solidFill>
                <a:latin typeface="Canva Sans Display"/>
              </a:rPr>
              <a:t>A</a:t>
            </a:r>
          </a:p>
        </p:txBody>
      </p:sp>
      <p:sp>
        <p:nvSpPr>
          <p:cNvPr id="5" name="TextBox 4">
            <a:extLst>
              <a:ext uri="{FF2B5EF4-FFF2-40B4-BE49-F238E27FC236}">
                <a16:creationId xmlns:a16="http://schemas.microsoft.com/office/drawing/2014/main" id="{3300F22B-FB4F-47FB-3C7C-9A78D18AFF4C}"/>
              </a:ext>
            </a:extLst>
          </p:cNvPr>
          <p:cNvSpPr txBox="1"/>
          <p:nvPr/>
        </p:nvSpPr>
        <p:spPr>
          <a:xfrm>
            <a:off x="10351770" y="1322845"/>
            <a:ext cx="6957060" cy="8087855"/>
          </a:xfrm>
          <a:prstGeom prst="rect">
            <a:avLst/>
          </a:prstGeom>
        </p:spPr>
        <p:txBody>
          <a:bodyPr wrap="square" lIns="0" tIns="0" rIns="0" bIns="0" rtlCol="0" anchor="t">
            <a:spAutoFit/>
          </a:bodyPr>
          <a:lstStyle/>
          <a:p>
            <a:pPr algn="l">
              <a:lnSpc>
                <a:spcPts val="4936"/>
              </a:lnSpc>
            </a:pPr>
            <a:r>
              <a:rPr lang="en-US" sz="2400" b="1" spc="-7" dirty="0">
                <a:solidFill>
                  <a:srgbClr val="0B3A7F"/>
                </a:solidFill>
                <a:latin typeface="Montserrat"/>
              </a:rPr>
              <a:t>This feature is useful for analyses which include isolate listings.</a:t>
            </a:r>
          </a:p>
          <a:p>
            <a:pPr marL="457200" indent="-457200" algn="l">
              <a:lnSpc>
                <a:spcPts val="4936"/>
              </a:lnSpc>
              <a:buFont typeface="Arial" panose="020B0604020202020204" pitchFamily="34" charset="0"/>
              <a:buChar char="•"/>
            </a:pPr>
            <a:r>
              <a:rPr lang="en-US" sz="2400" spc="-7" dirty="0">
                <a:solidFill>
                  <a:srgbClr val="0B3A7F"/>
                </a:solidFill>
                <a:latin typeface="Montserrat"/>
              </a:rPr>
              <a:t>Isolate listing and summary</a:t>
            </a:r>
          </a:p>
          <a:p>
            <a:pPr marL="457200" indent="-457200" algn="l">
              <a:lnSpc>
                <a:spcPts val="4936"/>
              </a:lnSpc>
              <a:buFont typeface="Arial" panose="020B0604020202020204" pitchFamily="34" charset="0"/>
              <a:buChar char="•"/>
            </a:pPr>
            <a:r>
              <a:rPr lang="en-US" sz="2400" spc="-7" dirty="0">
                <a:solidFill>
                  <a:srgbClr val="0B3A7F"/>
                </a:solidFill>
                <a:latin typeface="Montserrat"/>
              </a:rPr>
              <a:t>Resistance profile – Isolate listing</a:t>
            </a:r>
          </a:p>
          <a:p>
            <a:pPr marL="457200" indent="-457200" algn="l">
              <a:lnSpc>
                <a:spcPts val="4936"/>
              </a:lnSpc>
              <a:buFont typeface="Arial" panose="020B0604020202020204" pitchFamily="34" charset="0"/>
              <a:buChar char="•"/>
            </a:pPr>
            <a:r>
              <a:rPr lang="en-US" sz="2400" spc="-7" dirty="0">
                <a:solidFill>
                  <a:srgbClr val="0B3A7F"/>
                </a:solidFill>
                <a:latin typeface="Montserrat"/>
              </a:rPr>
              <a:t>Isolate alerts</a:t>
            </a:r>
          </a:p>
          <a:p>
            <a:pPr marL="457200" indent="-457200" algn="l">
              <a:lnSpc>
                <a:spcPts val="4936"/>
              </a:lnSpc>
              <a:buFont typeface="Arial" panose="020B0604020202020204" pitchFamily="34" charset="0"/>
              <a:buChar char="•"/>
            </a:pPr>
            <a:r>
              <a:rPr lang="en-US" sz="2400" spc="-7" dirty="0">
                <a:solidFill>
                  <a:srgbClr val="0B3A7F"/>
                </a:solidFill>
                <a:latin typeface="Montserrat"/>
              </a:rPr>
              <a:t>Cluster alerts – Isolate listing</a:t>
            </a:r>
          </a:p>
          <a:p>
            <a:pPr algn="l">
              <a:lnSpc>
                <a:spcPts val="4936"/>
              </a:lnSpc>
            </a:pPr>
            <a:r>
              <a:rPr lang="en-US" sz="2400" spc="-7" dirty="0">
                <a:solidFill>
                  <a:srgbClr val="0B3A7F"/>
                </a:solidFill>
                <a:latin typeface="Montserrat"/>
              </a:rPr>
              <a:t>With this feature you can delete or encrypt confidential information such as patient names, identification numbers, and dates of birth</a:t>
            </a:r>
            <a:r>
              <a:rPr lang="en-US" sz="2400" b="1" spc="-7" dirty="0">
                <a:solidFill>
                  <a:srgbClr val="0B3A7F"/>
                </a:solidFill>
                <a:latin typeface="Montserrat"/>
              </a:rPr>
              <a:t>.</a:t>
            </a:r>
          </a:p>
          <a:p>
            <a:pPr algn="l">
              <a:lnSpc>
                <a:spcPts val="4936"/>
              </a:lnSpc>
            </a:pPr>
            <a:r>
              <a:rPr lang="en-US" sz="2400" spc="-7" dirty="0">
                <a:solidFill>
                  <a:srgbClr val="0B3A7F"/>
                </a:solidFill>
                <a:latin typeface="Montserrat"/>
              </a:rPr>
              <a:t>The options will be described further in a different module under the feature “Combine, export, or encrypt data files”.</a:t>
            </a:r>
          </a:p>
        </p:txBody>
      </p:sp>
      <p:sp>
        <p:nvSpPr>
          <p:cNvPr id="8" name="Rectangle: Rounded Corners 7">
            <a:extLst>
              <a:ext uri="{FF2B5EF4-FFF2-40B4-BE49-F238E27FC236}">
                <a16:creationId xmlns:a16="http://schemas.microsoft.com/office/drawing/2014/main" id="{2F8F5EA9-D942-CD22-547D-E2B554158AEB}"/>
              </a:ext>
            </a:extLst>
          </p:cNvPr>
          <p:cNvSpPr/>
          <p:nvPr/>
        </p:nvSpPr>
        <p:spPr>
          <a:xfrm>
            <a:off x="1074530" y="5203550"/>
            <a:ext cx="5217781" cy="1374005"/>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3451670"/>
      </p:ext>
    </p:extLst>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68882" y="22717"/>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Module 4. Data analysis - Introduction</a:t>
            </a:r>
          </a:p>
        </p:txBody>
      </p:sp>
      <p:sp>
        <p:nvSpPr>
          <p:cNvPr id="4" name="Freeform 4"/>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435569" y="187390"/>
            <a:ext cx="304076" cy="688202"/>
          </a:xfrm>
          <a:prstGeom prst="rect">
            <a:avLst/>
          </a:prstGeom>
        </p:spPr>
        <p:txBody>
          <a:bodyPr lIns="0" tIns="0" rIns="0" bIns="0" rtlCol="0" anchor="t">
            <a:spAutoFit/>
          </a:bodyPr>
          <a:lstStyle/>
          <a:p>
            <a:pPr algn="l">
              <a:lnSpc>
                <a:spcPts val="5759"/>
              </a:lnSpc>
            </a:pPr>
            <a:r>
              <a:rPr lang="en-US" sz="4113" spc="-8" dirty="0">
                <a:solidFill>
                  <a:srgbClr val="FFFFFF"/>
                </a:solidFill>
                <a:latin typeface="Montserrat"/>
              </a:rPr>
              <a:t>4</a:t>
            </a:r>
          </a:p>
        </p:txBody>
      </p:sp>
      <p:sp>
        <p:nvSpPr>
          <p:cNvPr id="6" name="Freeform 6"/>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A</a:t>
            </a:r>
          </a:p>
        </p:txBody>
      </p:sp>
      <p:sp>
        <p:nvSpPr>
          <p:cNvPr id="8" name="Freeform 8"/>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TextBox 9"/>
          <p:cNvSpPr txBox="1"/>
          <p:nvPr/>
        </p:nvSpPr>
        <p:spPr>
          <a:xfrm>
            <a:off x="1168828" y="2293741"/>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B</a:t>
            </a:r>
          </a:p>
        </p:txBody>
      </p:sp>
      <p:sp>
        <p:nvSpPr>
          <p:cNvPr id="10" name="Freeform 10"/>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C</a:t>
            </a:r>
          </a:p>
        </p:txBody>
      </p:sp>
      <p:sp>
        <p:nvSpPr>
          <p:cNvPr id="12" name="Freeform 12"/>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p:cNvSpPr txBox="1"/>
          <p:nvPr/>
        </p:nvSpPr>
        <p:spPr>
          <a:xfrm>
            <a:off x="1174699" y="4681616"/>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D</a:t>
            </a:r>
          </a:p>
        </p:txBody>
      </p:sp>
      <p:sp>
        <p:nvSpPr>
          <p:cNvPr id="16" name="TextBox 16"/>
          <p:cNvSpPr txBox="1"/>
          <p:nvPr/>
        </p:nvSpPr>
        <p:spPr>
          <a:xfrm>
            <a:off x="2218962" y="1562100"/>
            <a:ext cx="15459437" cy="815929"/>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Montserrat"/>
              </a:rPr>
              <a:t>Selecting the required analysis parameters</a:t>
            </a:r>
          </a:p>
        </p:txBody>
      </p:sp>
      <p:sp>
        <p:nvSpPr>
          <p:cNvPr id="17" name="TextBox 17"/>
          <p:cNvSpPr txBox="1"/>
          <p:nvPr/>
        </p:nvSpPr>
        <p:spPr>
          <a:xfrm>
            <a:off x="2218962" y="3722034"/>
            <a:ext cx="13402037" cy="815929"/>
          </a:xfrm>
          <a:prstGeom prst="rect">
            <a:avLst/>
          </a:prstGeom>
        </p:spPr>
        <p:txBody>
          <a:bodyPr wrap="square" lIns="0" tIns="0" rIns="0" bIns="0" rtlCol="0" anchor="t">
            <a:spAutoFit/>
          </a:bodyPr>
          <a:lstStyle/>
          <a:p>
            <a:pPr algn="l">
              <a:lnSpc>
                <a:spcPts val="7068"/>
              </a:lnSpc>
            </a:pPr>
            <a:endParaRPr lang="en-US" sz="4200" spc="-8" dirty="0">
              <a:solidFill>
                <a:srgbClr val="0B3A7F"/>
              </a:solidFill>
              <a:latin typeface="Montserrat"/>
            </a:endParaRPr>
          </a:p>
        </p:txBody>
      </p:sp>
      <p:sp>
        <p:nvSpPr>
          <p:cNvPr id="18" name="TextBox 18"/>
          <p:cNvSpPr txBox="1"/>
          <p:nvPr/>
        </p:nvSpPr>
        <p:spPr>
          <a:xfrm>
            <a:off x="2218963" y="5059102"/>
            <a:ext cx="13850074" cy="815929"/>
          </a:xfrm>
          <a:prstGeom prst="rect">
            <a:avLst/>
          </a:prstGeom>
        </p:spPr>
        <p:txBody>
          <a:bodyPr wrap="square" lIns="0" tIns="0" rIns="0" bIns="0" rtlCol="0" anchor="t">
            <a:spAutoFit/>
          </a:bodyPr>
          <a:lstStyle/>
          <a:p>
            <a:pPr algn="l">
              <a:lnSpc>
                <a:spcPts val="7068"/>
              </a:lnSpc>
            </a:pPr>
            <a:r>
              <a:rPr lang="en-US" sz="4200" b="1" spc="-8" dirty="0">
                <a:solidFill>
                  <a:srgbClr val="0B3A7F"/>
                </a:solidFill>
                <a:latin typeface="Montserrat"/>
              </a:rPr>
              <a:t>Macros</a:t>
            </a:r>
          </a:p>
        </p:txBody>
      </p:sp>
      <p:sp>
        <p:nvSpPr>
          <p:cNvPr id="19" name="TextBox 19"/>
          <p:cNvSpPr txBox="1"/>
          <p:nvPr/>
        </p:nvSpPr>
        <p:spPr>
          <a:xfrm>
            <a:off x="2218962" y="3838118"/>
            <a:ext cx="13630637" cy="815929"/>
          </a:xfrm>
          <a:prstGeom prst="rect">
            <a:avLst/>
          </a:prstGeom>
        </p:spPr>
        <p:txBody>
          <a:bodyPr wrap="square" lIns="0" tIns="0" rIns="0" bIns="0" rtlCol="0" anchor="t">
            <a:spAutoFit/>
          </a:bodyPr>
          <a:lstStyle/>
          <a:p>
            <a:pPr>
              <a:lnSpc>
                <a:spcPts val="7068"/>
              </a:lnSpc>
            </a:pPr>
            <a:r>
              <a:rPr lang="en-US" sz="4200" spc="-8" dirty="0">
                <a:solidFill>
                  <a:srgbClr val="0B3A7F"/>
                </a:solidFill>
                <a:latin typeface="Montserrat"/>
              </a:rPr>
              <a:t>Selecting the optional analysis parameters</a:t>
            </a:r>
          </a:p>
        </p:txBody>
      </p:sp>
      <p:sp>
        <p:nvSpPr>
          <p:cNvPr id="20" name="TextBox 19">
            <a:extLst>
              <a:ext uri="{FF2B5EF4-FFF2-40B4-BE49-F238E27FC236}">
                <a16:creationId xmlns:a16="http://schemas.microsoft.com/office/drawing/2014/main" id="{5628B04B-171C-EB59-70AB-506A0BB89548}"/>
              </a:ext>
            </a:extLst>
          </p:cNvPr>
          <p:cNvSpPr txBox="1"/>
          <p:nvPr/>
        </p:nvSpPr>
        <p:spPr>
          <a:xfrm>
            <a:off x="2240448" y="2684858"/>
            <a:ext cx="11094552" cy="1726435"/>
          </a:xfrm>
          <a:prstGeom prst="rect">
            <a:avLst/>
          </a:prstGeom>
        </p:spPr>
        <p:txBody>
          <a:bodyPr wrap="square" lIns="0" tIns="0" rIns="0" bIns="0" rtlCol="0" anchor="t">
            <a:spAutoFit/>
          </a:bodyPr>
          <a:lstStyle/>
          <a:p>
            <a:pPr>
              <a:lnSpc>
                <a:spcPts val="7068"/>
              </a:lnSpc>
            </a:pPr>
            <a:r>
              <a:rPr lang="en-US" sz="4200" spc="-8" dirty="0">
                <a:solidFill>
                  <a:srgbClr val="0B3A7F"/>
                </a:solidFill>
                <a:latin typeface="Montserrat"/>
              </a:rPr>
              <a:t>Running the analysis</a:t>
            </a:r>
          </a:p>
          <a:p>
            <a:pPr algn="l">
              <a:lnSpc>
                <a:spcPts val="7068"/>
              </a:lnSpc>
            </a:pPr>
            <a:endParaRPr lang="en-US" sz="4200" spc="-8" dirty="0">
              <a:solidFill>
                <a:srgbClr val="0B3A7F"/>
              </a:solidFill>
              <a:latin typeface="Montserrat"/>
            </a:endParaRPr>
          </a:p>
        </p:txBody>
      </p:sp>
    </p:spTree>
    <p:extLst>
      <p:ext uri="{BB962C8B-B14F-4D97-AF65-F5344CB8AC3E}">
        <p14:creationId xmlns:p14="http://schemas.microsoft.com/office/powerpoint/2010/main" val="35611372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FDBBF-7AE3-1874-8B5E-25E64D4BA4CD}"/>
              </a:ext>
            </a:extLst>
          </p:cNvPr>
          <p:cNvSpPr>
            <a:spLocks noGrp="1"/>
          </p:cNvSpPr>
          <p:nvPr>
            <p:ph idx="1"/>
          </p:nvPr>
        </p:nvSpPr>
        <p:spPr>
          <a:xfrm>
            <a:off x="1257300" y="1588293"/>
            <a:ext cx="15773400" cy="6527007"/>
          </a:xfrm>
        </p:spPr>
        <p:txBody>
          <a:bodyPr>
            <a:noAutofit/>
          </a:bodyPr>
          <a:lstStyle/>
          <a:p>
            <a:r>
              <a:rPr lang="en-US" sz="3600" dirty="0">
                <a:latin typeface="Montserrat" panose="00000500000000000000" pitchFamily="2" charset="0"/>
              </a:rPr>
              <a:t>WHONET users often wish to repeat the same set of analyses on a regular basis</a:t>
            </a:r>
          </a:p>
          <a:p>
            <a:pPr lvl="1"/>
            <a:r>
              <a:rPr lang="en-US" sz="3200" dirty="0">
                <a:latin typeface="Montserrat" panose="00000500000000000000" pitchFamily="2" charset="0"/>
              </a:rPr>
              <a:t>Daily, weekly, monthly, quarterly, yearly or </a:t>
            </a:r>
            <a:r>
              <a:rPr lang="en-US" sz="3200" i="1" dirty="0">
                <a:latin typeface="Montserrat" panose="00000500000000000000" pitchFamily="2" charset="0"/>
              </a:rPr>
              <a:t>ad hoc</a:t>
            </a:r>
            <a:endParaRPr lang="en-US" sz="3200" dirty="0">
              <a:latin typeface="Montserrat" panose="00000500000000000000" pitchFamily="2" charset="0"/>
            </a:endParaRPr>
          </a:p>
          <a:p>
            <a:pPr lvl="1"/>
            <a:r>
              <a:rPr lang="en-US" sz="3200" dirty="0">
                <a:latin typeface="Montserrat" panose="00000500000000000000" pitchFamily="2" charset="0"/>
              </a:rPr>
              <a:t>Different audiences: Laboratory staff, infectious diseases, infection control, pharmacy, national authorities, funders</a:t>
            </a:r>
          </a:p>
          <a:p>
            <a:r>
              <a:rPr lang="en-US" sz="3600" dirty="0">
                <a:latin typeface="Montserrat" panose="00000500000000000000" pitchFamily="2" charset="0"/>
              </a:rPr>
              <a:t>The purpose of macros is to permit you to repeat analyses that you have done previously</a:t>
            </a:r>
          </a:p>
          <a:p>
            <a:pPr lvl="1"/>
            <a:r>
              <a:rPr lang="en-US" sz="3600" dirty="0">
                <a:latin typeface="Montserrat" panose="00000500000000000000" pitchFamily="2" charset="0"/>
              </a:rPr>
              <a:t>The macros will remember the analysis type, organisms, isolate filters, data files, and other analysis parameters that you have selected</a:t>
            </a:r>
          </a:p>
          <a:p>
            <a:pPr lvl="1"/>
            <a:r>
              <a:rPr lang="en-US" sz="3600" dirty="0">
                <a:latin typeface="Montserrat" panose="00000500000000000000" pitchFamily="2" charset="0"/>
              </a:rPr>
              <a:t>You can repeat the analyses on the same data files or on new files from the same laboratory or from other laboratories.</a:t>
            </a:r>
          </a:p>
        </p:txBody>
      </p:sp>
      <p:sp>
        <p:nvSpPr>
          <p:cNvPr id="5" name="TextBox 2">
            <a:extLst>
              <a:ext uri="{FF2B5EF4-FFF2-40B4-BE49-F238E27FC236}">
                <a16:creationId xmlns:a16="http://schemas.microsoft.com/office/drawing/2014/main" id="{21A7CFD8-99FF-44EE-2A20-492C7FE5EFFE}"/>
              </a:ext>
            </a:extLst>
          </p:cNvPr>
          <p:cNvSpPr txBox="1"/>
          <p:nvPr/>
        </p:nvSpPr>
        <p:spPr>
          <a:xfrm>
            <a:off x="1295400" y="112731"/>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Introduction to macros</a:t>
            </a:r>
          </a:p>
        </p:txBody>
      </p:sp>
    </p:spTree>
    <p:extLst>
      <p:ext uri="{BB962C8B-B14F-4D97-AF65-F5344CB8AC3E}">
        <p14:creationId xmlns:p14="http://schemas.microsoft.com/office/powerpoint/2010/main" val="21291301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C5B8B7-0841-6393-BE5D-EB952B80F802}"/>
              </a:ext>
            </a:extLst>
          </p:cNvPr>
          <p:cNvSpPr>
            <a:spLocks noGrp="1"/>
          </p:cNvSpPr>
          <p:nvPr>
            <p:ph idx="1"/>
          </p:nvPr>
        </p:nvSpPr>
        <p:spPr>
          <a:xfrm>
            <a:off x="1257300" y="1790700"/>
            <a:ext cx="15773400" cy="6527007"/>
          </a:xfrm>
        </p:spPr>
        <p:txBody>
          <a:bodyPr>
            <a:normAutofit/>
          </a:bodyPr>
          <a:lstStyle/>
          <a:p>
            <a:r>
              <a:rPr lang="en-US" sz="3600" dirty="0">
                <a:latin typeface="Montserrat" panose="00000500000000000000" pitchFamily="2" charset="0"/>
              </a:rPr>
              <a:t>Macros and reports save time and promote consistency with repeated analyses.  There is no need to remember all of the details about which organisms and other analysis options were selected.</a:t>
            </a:r>
          </a:p>
          <a:p>
            <a:r>
              <a:rPr lang="en-US" sz="3600" dirty="0">
                <a:latin typeface="Montserrat" panose="00000500000000000000" pitchFamily="2" charset="0"/>
              </a:rPr>
              <a:t>One WHONET user can create macros and reports for many other WHONET users, which promotes standardization and collaborative discussions of results both within a single institution and across many institutions.</a:t>
            </a:r>
          </a:p>
          <a:p>
            <a:r>
              <a:rPr lang="en-US" sz="3600" dirty="0">
                <a:latin typeface="Montserrat" panose="00000500000000000000" pitchFamily="2" charset="0"/>
              </a:rPr>
              <a:t>WHONET macros can be scheduled to run automatically, for example, daily, weekly, or monthly.</a:t>
            </a:r>
          </a:p>
        </p:txBody>
      </p:sp>
      <p:sp>
        <p:nvSpPr>
          <p:cNvPr id="4" name="TextBox 2">
            <a:extLst>
              <a:ext uri="{FF2B5EF4-FFF2-40B4-BE49-F238E27FC236}">
                <a16:creationId xmlns:a16="http://schemas.microsoft.com/office/drawing/2014/main" id="{6BC7FB4A-DB4C-EF73-3864-D1DE0715F0B9}"/>
              </a:ext>
            </a:extLst>
          </p:cNvPr>
          <p:cNvSpPr txBox="1"/>
          <p:nvPr/>
        </p:nvSpPr>
        <p:spPr>
          <a:xfrm>
            <a:off x="1295400" y="112731"/>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Benefits of using macros</a:t>
            </a:r>
          </a:p>
        </p:txBody>
      </p:sp>
    </p:spTree>
    <p:extLst>
      <p:ext uri="{BB962C8B-B14F-4D97-AF65-F5344CB8AC3E}">
        <p14:creationId xmlns:p14="http://schemas.microsoft.com/office/powerpoint/2010/main" val="16640477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FDBBF-7AE3-1874-8B5E-25E64D4BA4CD}"/>
              </a:ext>
            </a:extLst>
          </p:cNvPr>
          <p:cNvSpPr>
            <a:spLocks noGrp="1"/>
          </p:cNvSpPr>
          <p:nvPr>
            <p:ph idx="1"/>
          </p:nvPr>
        </p:nvSpPr>
        <p:spPr>
          <a:xfrm>
            <a:off x="1257300" y="1333500"/>
            <a:ext cx="15773400" cy="6527007"/>
          </a:xfrm>
        </p:spPr>
        <p:txBody>
          <a:bodyPr>
            <a:normAutofit/>
          </a:bodyPr>
          <a:lstStyle/>
          <a:p>
            <a:r>
              <a:rPr lang="en-US" sz="3600" dirty="0">
                <a:latin typeface="Montserrat" panose="00000500000000000000" pitchFamily="2" charset="0"/>
              </a:rPr>
              <a:t>Go to WHONET data analysis and choose the analysis parameters that you are interested in.  </a:t>
            </a:r>
          </a:p>
          <a:p>
            <a:pPr lvl="1"/>
            <a:r>
              <a:rPr lang="en-US" sz="3200" dirty="0">
                <a:latin typeface="Montserrat" panose="00000500000000000000" pitchFamily="2" charset="0"/>
              </a:rPr>
              <a:t>Example:  Using the WHO Test Laboratory, choose “%RIS”, “Staphylococcus aureus” and “Escherichia coli”, and the “WHO-TST-2000-01.sqlite” data file.  Also choose “First isolate with antibiotic results”.</a:t>
            </a:r>
          </a:p>
          <a:p>
            <a:r>
              <a:rPr lang="en-US" sz="3600" dirty="0">
                <a:latin typeface="Montserrat" panose="00000500000000000000" pitchFamily="2" charset="0"/>
              </a:rPr>
              <a:t>You can then “Begin analysis” to ensure that the results agree with your expectations.</a:t>
            </a:r>
          </a:p>
        </p:txBody>
      </p:sp>
      <p:pic>
        <p:nvPicPr>
          <p:cNvPr id="5" name="Picture 4">
            <a:extLst>
              <a:ext uri="{FF2B5EF4-FFF2-40B4-BE49-F238E27FC236}">
                <a16:creationId xmlns:a16="http://schemas.microsoft.com/office/drawing/2014/main" id="{561DA0CE-081A-BBE0-5530-187DD8725642}"/>
              </a:ext>
            </a:extLst>
          </p:cNvPr>
          <p:cNvPicPr>
            <a:picLocks noChangeAspect="1"/>
          </p:cNvPicPr>
          <p:nvPr/>
        </p:nvPicPr>
        <p:blipFill>
          <a:blip r:embed="rId2"/>
          <a:stretch>
            <a:fillRect/>
          </a:stretch>
        </p:blipFill>
        <p:spPr>
          <a:xfrm>
            <a:off x="2133062" y="5645777"/>
            <a:ext cx="5906003" cy="4324037"/>
          </a:xfrm>
          <a:prstGeom prst="rect">
            <a:avLst/>
          </a:prstGeom>
        </p:spPr>
      </p:pic>
      <p:pic>
        <p:nvPicPr>
          <p:cNvPr id="7" name="Picture 6">
            <a:extLst>
              <a:ext uri="{FF2B5EF4-FFF2-40B4-BE49-F238E27FC236}">
                <a16:creationId xmlns:a16="http://schemas.microsoft.com/office/drawing/2014/main" id="{7DBA5742-4B99-07DA-7B7E-CB8C8AF3975F}"/>
              </a:ext>
            </a:extLst>
          </p:cNvPr>
          <p:cNvPicPr>
            <a:picLocks noChangeAspect="1"/>
          </p:cNvPicPr>
          <p:nvPr/>
        </p:nvPicPr>
        <p:blipFill>
          <a:blip r:embed="rId3"/>
          <a:stretch>
            <a:fillRect/>
          </a:stretch>
        </p:blipFill>
        <p:spPr>
          <a:xfrm>
            <a:off x="8512280" y="5703463"/>
            <a:ext cx="7212932" cy="4282679"/>
          </a:xfrm>
          <a:prstGeom prst="rect">
            <a:avLst/>
          </a:prstGeom>
        </p:spPr>
      </p:pic>
      <p:sp>
        <p:nvSpPr>
          <p:cNvPr id="4" name="TextBox 2">
            <a:extLst>
              <a:ext uri="{FF2B5EF4-FFF2-40B4-BE49-F238E27FC236}">
                <a16:creationId xmlns:a16="http://schemas.microsoft.com/office/drawing/2014/main" id="{F3CDE0AB-50F8-3F48-A071-85E2C607157E}"/>
              </a:ext>
            </a:extLst>
          </p:cNvPr>
          <p:cNvSpPr txBox="1"/>
          <p:nvPr/>
        </p:nvSpPr>
        <p:spPr>
          <a:xfrm>
            <a:off x="1295400" y="112731"/>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Running a WHONET analysis</a:t>
            </a:r>
          </a:p>
        </p:txBody>
      </p:sp>
    </p:spTree>
    <p:extLst>
      <p:ext uri="{BB962C8B-B14F-4D97-AF65-F5344CB8AC3E}">
        <p14:creationId xmlns:p14="http://schemas.microsoft.com/office/powerpoint/2010/main" val="283274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FDBBF-7AE3-1874-8B5E-25E64D4BA4CD}"/>
              </a:ext>
            </a:extLst>
          </p:cNvPr>
          <p:cNvSpPr>
            <a:spLocks noGrp="1"/>
          </p:cNvSpPr>
          <p:nvPr>
            <p:ph idx="1"/>
          </p:nvPr>
        </p:nvSpPr>
        <p:spPr>
          <a:xfrm>
            <a:off x="1257300" y="1526837"/>
            <a:ext cx="15773400" cy="6527007"/>
          </a:xfrm>
        </p:spPr>
        <p:txBody>
          <a:bodyPr>
            <a:normAutofit/>
          </a:bodyPr>
          <a:lstStyle/>
          <a:p>
            <a:r>
              <a:rPr lang="en-US" sz="3600" dirty="0">
                <a:latin typeface="Montserrat" panose="00000500000000000000" pitchFamily="2" charset="0"/>
              </a:rPr>
              <a:t>Click on “Macros” to get the below screen, then click on “New”.</a:t>
            </a:r>
          </a:p>
          <a:p>
            <a:r>
              <a:rPr lang="en-US" sz="3600" dirty="0">
                <a:latin typeface="Montserrat" panose="00000500000000000000" pitchFamily="2" charset="0"/>
              </a:rPr>
              <a:t>Enter a name for the new macro, and then click “Save”</a:t>
            </a:r>
          </a:p>
          <a:p>
            <a:pPr lvl="1"/>
            <a:r>
              <a:rPr lang="en-US" sz="3200" dirty="0">
                <a:latin typeface="Montserrat" panose="00000500000000000000" pitchFamily="2" charset="0"/>
              </a:rPr>
              <a:t>Example:  </a:t>
            </a:r>
            <a:r>
              <a:rPr lang="en-US" sz="3200" b="1" dirty="0">
                <a:latin typeface="Montserrat" panose="00000500000000000000" pitchFamily="2" charset="0"/>
              </a:rPr>
              <a:t>%RIS </a:t>
            </a:r>
            <a:r>
              <a:rPr lang="en-US" sz="3200" b="1" dirty="0" err="1">
                <a:latin typeface="Montserrat" panose="00000500000000000000" pitchFamily="2" charset="0"/>
              </a:rPr>
              <a:t>sau</a:t>
            </a:r>
            <a:r>
              <a:rPr lang="en-US" sz="3200" b="1" dirty="0">
                <a:latin typeface="Montserrat" panose="00000500000000000000" pitchFamily="2" charset="0"/>
              </a:rPr>
              <a:t> and eco – First</a:t>
            </a:r>
          </a:p>
          <a:p>
            <a:r>
              <a:rPr lang="en-US" sz="3600" dirty="0">
                <a:latin typeface="Montserrat" panose="00000500000000000000" pitchFamily="2" charset="0"/>
              </a:rPr>
              <a:t>Enter a name for the new macro file, and then click “Save”</a:t>
            </a:r>
          </a:p>
          <a:p>
            <a:pPr lvl="1"/>
            <a:r>
              <a:rPr lang="en-US" sz="3600" dirty="0">
                <a:latin typeface="Montserrat" panose="00000500000000000000" pitchFamily="2" charset="0"/>
              </a:rPr>
              <a:t>Example:  </a:t>
            </a:r>
            <a:r>
              <a:rPr lang="en-US" sz="3600" b="1" dirty="0">
                <a:latin typeface="Montserrat" panose="00000500000000000000" pitchFamily="2" charset="0"/>
              </a:rPr>
              <a:t>%RIS </a:t>
            </a:r>
            <a:r>
              <a:rPr lang="en-US" sz="3600" b="1" dirty="0" err="1">
                <a:latin typeface="Montserrat" panose="00000500000000000000" pitchFamily="2" charset="0"/>
              </a:rPr>
              <a:t>sau</a:t>
            </a:r>
            <a:r>
              <a:rPr lang="en-US" sz="3600" b="1" dirty="0">
                <a:latin typeface="Montserrat" panose="00000500000000000000" pitchFamily="2" charset="0"/>
              </a:rPr>
              <a:t> and eco – </a:t>
            </a:r>
            <a:r>
              <a:rPr lang="en-US" sz="3600" b="1" dirty="0" err="1">
                <a:latin typeface="Montserrat" panose="00000500000000000000" pitchFamily="2" charset="0"/>
              </a:rPr>
              <a:t>First.mcr</a:t>
            </a:r>
            <a:endParaRPr lang="en-US" sz="3600" b="1" dirty="0">
              <a:latin typeface="Montserrat" panose="00000500000000000000" pitchFamily="2" charset="0"/>
            </a:endParaRPr>
          </a:p>
          <a:p>
            <a:pPr lvl="1"/>
            <a:r>
              <a:rPr lang="en-US" sz="3200" dirty="0">
                <a:latin typeface="Montserrat" panose="00000500000000000000" pitchFamily="2" charset="0"/>
              </a:rPr>
              <a:t>By default, your macro files will be saved in C:\WHONET\Macros</a:t>
            </a:r>
          </a:p>
        </p:txBody>
      </p:sp>
      <p:pic>
        <p:nvPicPr>
          <p:cNvPr id="6" name="Picture 5">
            <a:extLst>
              <a:ext uri="{FF2B5EF4-FFF2-40B4-BE49-F238E27FC236}">
                <a16:creationId xmlns:a16="http://schemas.microsoft.com/office/drawing/2014/main" id="{9B72B52D-283B-9F1D-DEB6-B578CAFD855A}"/>
              </a:ext>
            </a:extLst>
          </p:cNvPr>
          <p:cNvPicPr>
            <a:picLocks noChangeAspect="1"/>
          </p:cNvPicPr>
          <p:nvPr/>
        </p:nvPicPr>
        <p:blipFill>
          <a:blip r:embed="rId2"/>
          <a:stretch>
            <a:fillRect/>
          </a:stretch>
        </p:blipFill>
        <p:spPr>
          <a:xfrm>
            <a:off x="368610" y="6120506"/>
            <a:ext cx="5282460" cy="3727811"/>
          </a:xfrm>
          <a:prstGeom prst="rect">
            <a:avLst/>
          </a:prstGeom>
        </p:spPr>
      </p:pic>
      <p:pic>
        <p:nvPicPr>
          <p:cNvPr id="9" name="Picture 8">
            <a:extLst>
              <a:ext uri="{FF2B5EF4-FFF2-40B4-BE49-F238E27FC236}">
                <a16:creationId xmlns:a16="http://schemas.microsoft.com/office/drawing/2014/main" id="{002BA7E6-CDC2-5BC1-F1FB-55CDFA45BF89}"/>
              </a:ext>
            </a:extLst>
          </p:cNvPr>
          <p:cNvPicPr>
            <a:picLocks noChangeAspect="1"/>
          </p:cNvPicPr>
          <p:nvPr/>
        </p:nvPicPr>
        <p:blipFill>
          <a:blip r:embed="rId3"/>
          <a:stretch>
            <a:fillRect/>
          </a:stretch>
        </p:blipFill>
        <p:spPr>
          <a:xfrm>
            <a:off x="6302183" y="6090788"/>
            <a:ext cx="5282460" cy="3886760"/>
          </a:xfrm>
          <a:prstGeom prst="rect">
            <a:avLst/>
          </a:prstGeom>
        </p:spPr>
      </p:pic>
      <p:pic>
        <p:nvPicPr>
          <p:cNvPr id="11" name="Picture 10">
            <a:extLst>
              <a:ext uri="{FF2B5EF4-FFF2-40B4-BE49-F238E27FC236}">
                <a16:creationId xmlns:a16="http://schemas.microsoft.com/office/drawing/2014/main" id="{D49D7044-BA94-2BEE-6B3B-011A335013FD}"/>
              </a:ext>
            </a:extLst>
          </p:cNvPr>
          <p:cNvPicPr>
            <a:picLocks noChangeAspect="1"/>
          </p:cNvPicPr>
          <p:nvPr/>
        </p:nvPicPr>
        <p:blipFill>
          <a:blip r:embed="rId4"/>
          <a:stretch>
            <a:fillRect/>
          </a:stretch>
        </p:blipFill>
        <p:spPr>
          <a:xfrm>
            <a:off x="12279904" y="6056643"/>
            <a:ext cx="5604458" cy="3955044"/>
          </a:xfrm>
          <a:prstGeom prst="rect">
            <a:avLst/>
          </a:prstGeom>
        </p:spPr>
      </p:pic>
      <p:sp>
        <p:nvSpPr>
          <p:cNvPr id="4" name="TextBox 2">
            <a:extLst>
              <a:ext uri="{FF2B5EF4-FFF2-40B4-BE49-F238E27FC236}">
                <a16:creationId xmlns:a16="http://schemas.microsoft.com/office/drawing/2014/main" id="{33441686-7E57-BBEF-8017-767E0DEB95FB}"/>
              </a:ext>
            </a:extLst>
          </p:cNvPr>
          <p:cNvSpPr txBox="1"/>
          <p:nvPr/>
        </p:nvSpPr>
        <p:spPr>
          <a:xfrm>
            <a:off x="1295400" y="112731"/>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Creating a WHONET macro</a:t>
            </a:r>
          </a:p>
        </p:txBody>
      </p:sp>
    </p:spTree>
    <p:extLst>
      <p:ext uri="{BB962C8B-B14F-4D97-AF65-F5344CB8AC3E}">
        <p14:creationId xmlns:p14="http://schemas.microsoft.com/office/powerpoint/2010/main" val="198838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FDBBF-7AE3-1874-8B5E-25E64D4BA4CD}"/>
              </a:ext>
            </a:extLst>
          </p:cNvPr>
          <p:cNvSpPr>
            <a:spLocks noGrp="1"/>
          </p:cNvSpPr>
          <p:nvPr>
            <p:ph idx="1"/>
          </p:nvPr>
        </p:nvSpPr>
        <p:spPr>
          <a:xfrm>
            <a:off x="990600" y="1257300"/>
            <a:ext cx="16781115" cy="6527007"/>
          </a:xfrm>
        </p:spPr>
        <p:txBody>
          <a:bodyPr>
            <a:normAutofit/>
          </a:bodyPr>
          <a:lstStyle/>
          <a:p>
            <a:r>
              <a:rPr lang="en-US" sz="3600" dirty="0">
                <a:latin typeface="Montserrat" panose="00000500000000000000" pitchFamily="2" charset="0"/>
              </a:rPr>
              <a:t>Go to WHONET Data analysis and click “Macros”.</a:t>
            </a:r>
          </a:p>
          <a:p>
            <a:r>
              <a:rPr lang="en-US" sz="3600" dirty="0">
                <a:latin typeface="Montserrat" panose="00000500000000000000" pitchFamily="2" charset="0"/>
              </a:rPr>
              <a:t>You will see a list of all of the macros.  Choose the macro that you are interested in.  Click on “Load”.</a:t>
            </a:r>
          </a:p>
          <a:p>
            <a:r>
              <a:rPr lang="en-US" sz="3600" dirty="0">
                <a:latin typeface="Montserrat" panose="00000500000000000000" pitchFamily="2" charset="0"/>
              </a:rPr>
              <a:t>This will load into the analysis screen the parameters that you selected earlier.</a:t>
            </a:r>
          </a:p>
          <a:p>
            <a:r>
              <a:rPr lang="en-US" sz="3600" dirty="0">
                <a:latin typeface="Montserrat" panose="00000500000000000000" pitchFamily="2" charset="0"/>
              </a:rPr>
              <a:t>You can either click on “Begin analysis” immediately.  Or you can make changes, such as different data files or organisms or isolate filters.</a:t>
            </a:r>
          </a:p>
          <a:p>
            <a:endParaRPr lang="en-US" sz="3600" dirty="0">
              <a:latin typeface="Montserrat" panose="00000500000000000000" pitchFamily="2" charset="0"/>
            </a:endParaRPr>
          </a:p>
        </p:txBody>
      </p:sp>
      <p:pic>
        <p:nvPicPr>
          <p:cNvPr id="4" name="Picture 3">
            <a:extLst>
              <a:ext uri="{FF2B5EF4-FFF2-40B4-BE49-F238E27FC236}">
                <a16:creationId xmlns:a16="http://schemas.microsoft.com/office/drawing/2014/main" id="{A4882450-DF74-D819-B40C-8B4463EC16FC}"/>
              </a:ext>
            </a:extLst>
          </p:cNvPr>
          <p:cNvPicPr>
            <a:picLocks noChangeAspect="1"/>
          </p:cNvPicPr>
          <p:nvPr/>
        </p:nvPicPr>
        <p:blipFill>
          <a:blip r:embed="rId2"/>
          <a:stretch>
            <a:fillRect/>
          </a:stretch>
        </p:blipFill>
        <p:spPr>
          <a:xfrm>
            <a:off x="154337" y="6056643"/>
            <a:ext cx="5604458" cy="3955044"/>
          </a:xfrm>
          <a:prstGeom prst="rect">
            <a:avLst/>
          </a:prstGeom>
        </p:spPr>
      </p:pic>
      <p:pic>
        <p:nvPicPr>
          <p:cNvPr id="5" name="Picture 4">
            <a:extLst>
              <a:ext uri="{FF2B5EF4-FFF2-40B4-BE49-F238E27FC236}">
                <a16:creationId xmlns:a16="http://schemas.microsoft.com/office/drawing/2014/main" id="{7850CC97-E85D-9584-29F7-B52E335FC9EC}"/>
              </a:ext>
            </a:extLst>
          </p:cNvPr>
          <p:cNvPicPr>
            <a:picLocks noChangeAspect="1"/>
          </p:cNvPicPr>
          <p:nvPr/>
        </p:nvPicPr>
        <p:blipFill>
          <a:blip r:embed="rId3"/>
          <a:stretch>
            <a:fillRect/>
          </a:stretch>
        </p:blipFill>
        <p:spPr>
          <a:xfrm>
            <a:off x="5947265" y="6119562"/>
            <a:ext cx="5369093" cy="3930942"/>
          </a:xfrm>
          <a:prstGeom prst="rect">
            <a:avLst/>
          </a:prstGeom>
        </p:spPr>
      </p:pic>
      <p:pic>
        <p:nvPicPr>
          <p:cNvPr id="6" name="Picture 5">
            <a:extLst>
              <a:ext uri="{FF2B5EF4-FFF2-40B4-BE49-F238E27FC236}">
                <a16:creationId xmlns:a16="http://schemas.microsoft.com/office/drawing/2014/main" id="{9B32F4CB-B6E8-B65F-DD40-AEDB3E59339D}"/>
              </a:ext>
            </a:extLst>
          </p:cNvPr>
          <p:cNvPicPr>
            <a:picLocks noChangeAspect="1"/>
          </p:cNvPicPr>
          <p:nvPr/>
        </p:nvPicPr>
        <p:blipFill>
          <a:blip r:embed="rId4"/>
          <a:stretch>
            <a:fillRect/>
          </a:stretch>
        </p:blipFill>
        <p:spPr>
          <a:xfrm>
            <a:off x="11481204" y="6131594"/>
            <a:ext cx="6557211" cy="3893345"/>
          </a:xfrm>
          <a:prstGeom prst="rect">
            <a:avLst/>
          </a:prstGeom>
        </p:spPr>
      </p:pic>
      <p:sp>
        <p:nvSpPr>
          <p:cNvPr id="7" name="TextBox 2">
            <a:extLst>
              <a:ext uri="{FF2B5EF4-FFF2-40B4-BE49-F238E27FC236}">
                <a16:creationId xmlns:a16="http://schemas.microsoft.com/office/drawing/2014/main" id="{EE632888-072E-A736-3892-CAE67F3096F8}"/>
              </a:ext>
            </a:extLst>
          </p:cNvPr>
          <p:cNvSpPr txBox="1"/>
          <p:nvPr/>
        </p:nvSpPr>
        <p:spPr>
          <a:xfrm>
            <a:off x="1066800" y="125431"/>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Using a WHONET macro</a:t>
            </a:r>
          </a:p>
        </p:txBody>
      </p:sp>
    </p:spTree>
    <p:extLst>
      <p:ext uri="{BB962C8B-B14F-4D97-AF65-F5344CB8AC3E}">
        <p14:creationId xmlns:p14="http://schemas.microsoft.com/office/powerpoint/2010/main" val="29373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FDBBF-7AE3-1874-8B5E-25E64D4BA4CD}"/>
              </a:ext>
            </a:extLst>
          </p:cNvPr>
          <p:cNvSpPr>
            <a:spLocks noGrp="1"/>
          </p:cNvSpPr>
          <p:nvPr>
            <p:ph idx="1"/>
          </p:nvPr>
        </p:nvSpPr>
        <p:spPr>
          <a:xfrm>
            <a:off x="673640" y="1512093"/>
            <a:ext cx="16781115" cy="6527007"/>
          </a:xfrm>
        </p:spPr>
        <p:txBody>
          <a:bodyPr>
            <a:normAutofit/>
          </a:bodyPr>
          <a:lstStyle/>
          <a:p>
            <a:r>
              <a:rPr lang="en-US" dirty="0">
                <a:latin typeface="Montserrat" panose="00000500000000000000" pitchFamily="2" charset="0"/>
              </a:rPr>
              <a:t>Go to WHONET Data analysis and click “Macros”.</a:t>
            </a:r>
          </a:p>
          <a:p>
            <a:r>
              <a:rPr lang="en-US" dirty="0">
                <a:latin typeface="Montserrat" panose="00000500000000000000" pitchFamily="2" charset="0"/>
              </a:rPr>
              <a:t>You will see a list of all of the macros.  Choose the macro that you are interested in.  Click on “Edit”.</a:t>
            </a:r>
          </a:p>
          <a:p>
            <a:r>
              <a:rPr lang="en-US" dirty="0">
                <a:latin typeface="Montserrat" panose="00000500000000000000" pitchFamily="2" charset="0"/>
              </a:rPr>
              <a:t>You will then see the parameters that defined for the macro.  If you want to make changes, click on “Edit”.  Then when you finish, click “Save” and “Exit”.</a:t>
            </a:r>
          </a:p>
          <a:p>
            <a:r>
              <a:rPr lang="en-US" dirty="0">
                <a:latin typeface="Montserrat" panose="00000500000000000000" pitchFamily="2" charset="0"/>
              </a:rPr>
              <a:t>You can use Windows if you want to rename the macro file.</a:t>
            </a:r>
          </a:p>
          <a:p>
            <a:pPr marL="0" indent="0">
              <a:buNone/>
            </a:pPr>
            <a:endParaRPr lang="en-US" dirty="0">
              <a:latin typeface="Montserrat" panose="00000500000000000000" pitchFamily="2" charset="0"/>
            </a:endParaRPr>
          </a:p>
        </p:txBody>
      </p:sp>
      <p:pic>
        <p:nvPicPr>
          <p:cNvPr id="8" name="Picture 7">
            <a:extLst>
              <a:ext uri="{FF2B5EF4-FFF2-40B4-BE49-F238E27FC236}">
                <a16:creationId xmlns:a16="http://schemas.microsoft.com/office/drawing/2014/main" id="{E69C3EFE-DD5F-01EC-33FF-13C773236BCC}"/>
              </a:ext>
            </a:extLst>
          </p:cNvPr>
          <p:cNvPicPr>
            <a:picLocks noChangeAspect="1"/>
          </p:cNvPicPr>
          <p:nvPr/>
        </p:nvPicPr>
        <p:blipFill>
          <a:blip r:embed="rId2"/>
          <a:stretch>
            <a:fillRect/>
          </a:stretch>
        </p:blipFill>
        <p:spPr>
          <a:xfrm>
            <a:off x="906036" y="4931245"/>
            <a:ext cx="7319376" cy="5165255"/>
          </a:xfrm>
          <a:prstGeom prst="rect">
            <a:avLst/>
          </a:prstGeom>
        </p:spPr>
      </p:pic>
      <p:pic>
        <p:nvPicPr>
          <p:cNvPr id="12" name="Picture 11">
            <a:extLst>
              <a:ext uri="{FF2B5EF4-FFF2-40B4-BE49-F238E27FC236}">
                <a16:creationId xmlns:a16="http://schemas.microsoft.com/office/drawing/2014/main" id="{2C4CD28A-0F21-468D-514C-FD92B34FD6F5}"/>
              </a:ext>
            </a:extLst>
          </p:cNvPr>
          <p:cNvPicPr>
            <a:picLocks noChangeAspect="1"/>
          </p:cNvPicPr>
          <p:nvPr/>
        </p:nvPicPr>
        <p:blipFill>
          <a:blip r:embed="rId3"/>
          <a:stretch>
            <a:fillRect/>
          </a:stretch>
        </p:blipFill>
        <p:spPr>
          <a:xfrm>
            <a:off x="9197694" y="4927659"/>
            <a:ext cx="7695522" cy="5245041"/>
          </a:xfrm>
          <a:prstGeom prst="rect">
            <a:avLst/>
          </a:prstGeom>
        </p:spPr>
      </p:pic>
      <p:sp>
        <p:nvSpPr>
          <p:cNvPr id="4" name="TextBox 2">
            <a:extLst>
              <a:ext uri="{FF2B5EF4-FFF2-40B4-BE49-F238E27FC236}">
                <a16:creationId xmlns:a16="http://schemas.microsoft.com/office/drawing/2014/main" id="{6CB35322-1EC5-552D-3A92-16E7F9B83232}"/>
              </a:ext>
            </a:extLst>
          </p:cNvPr>
          <p:cNvSpPr txBox="1"/>
          <p:nvPr/>
        </p:nvSpPr>
        <p:spPr>
          <a:xfrm>
            <a:off x="914400" y="112731"/>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Editing a macro using WHONET</a:t>
            </a:r>
          </a:p>
        </p:txBody>
      </p:sp>
    </p:spTree>
    <p:extLst>
      <p:ext uri="{BB962C8B-B14F-4D97-AF65-F5344CB8AC3E}">
        <p14:creationId xmlns:p14="http://schemas.microsoft.com/office/powerpoint/2010/main" val="282934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FDBBF-7AE3-1874-8B5E-25E64D4BA4CD}"/>
              </a:ext>
            </a:extLst>
          </p:cNvPr>
          <p:cNvSpPr>
            <a:spLocks noGrp="1"/>
          </p:cNvSpPr>
          <p:nvPr>
            <p:ph idx="1"/>
          </p:nvPr>
        </p:nvSpPr>
        <p:spPr>
          <a:xfrm>
            <a:off x="1119833" y="1359693"/>
            <a:ext cx="16648452" cy="6527007"/>
          </a:xfrm>
        </p:spPr>
        <p:txBody>
          <a:bodyPr>
            <a:normAutofit/>
          </a:bodyPr>
          <a:lstStyle/>
          <a:p>
            <a:r>
              <a:rPr lang="en-US" sz="3600" dirty="0">
                <a:latin typeface="Montserrat" panose="00000500000000000000" pitchFamily="2" charset="0"/>
              </a:rPr>
              <a:t>Macros are simple text files and can be edited with any text editor, such as </a:t>
            </a:r>
            <a:r>
              <a:rPr lang="en-US" sz="3600" dirty="0" err="1">
                <a:latin typeface="Montserrat" panose="00000500000000000000" pitchFamily="2" charset="0"/>
              </a:rPr>
              <a:t>NotePad</a:t>
            </a:r>
            <a:r>
              <a:rPr lang="en-US" sz="3600" dirty="0">
                <a:latin typeface="Montserrat" panose="00000500000000000000" pitchFamily="2" charset="0"/>
              </a:rPr>
              <a:t>.</a:t>
            </a:r>
          </a:p>
          <a:p>
            <a:r>
              <a:rPr lang="en-US" sz="3600" dirty="0">
                <a:latin typeface="Montserrat" panose="00000500000000000000" pitchFamily="2" charset="0"/>
              </a:rPr>
              <a:t>By default, WHONET macros are saved in C:\WHONET\Macros.</a:t>
            </a:r>
          </a:p>
          <a:p>
            <a:r>
              <a:rPr lang="en-US" sz="3600" dirty="0">
                <a:latin typeface="Montserrat" panose="00000500000000000000" pitchFamily="2" charset="0"/>
              </a:rPr>
              <a:t>Find the macro that you wish to edit.  You can edit this file, or you can make a copy and edit the copy. </a:t>
            </a:r>
          </a:p>
        </p:txBody>
      </p:sp>
      <p:grpSp>
        <p:nvGrpSpPr>
          <p:cNvPr id="4" name="Group 3">
            <a:extLst>
              <a:ext uri="{FF2B5EF4-FFF2-40B4-BE49-F238E27FC236}">
                <a16:creationId xmlns:a16="http://schemas.microsoft.com/office/drawing/2014/main" id="{A340BDCF-03EB-7AD1-9572-FDD02BA31388}"/>
              </a:ext>
            </a:extLst>
          </p:cNvPr>
          <p:cNvGrpSpPr/>
          <p:nvPr/>
        </p:nvGrpSpPr>
        <p:grpSpPr>
          <a:xfrm>
            <a:off x="519716" y="4725834"/>
            <a:ext cx="7709885" cy="2693043"/>
            <a:chOff x="346477" y="3150556"/>
            <a:chExt cx="5139923" cy="1795362"/>
          </a:xfrm>
        </p:grpSpPr>
        <p:pic>
          <p:nvPicPr>
            <p:cNvPr id="7" name="Picture 6">
              <a:extLst>
                <a:ext uri="{FF2B5EF4-FFF2-40B4-BE49-F238E27FC236}">
                  <a16:creationId xmlns:a16="http://schemas.microsoft.com/office/drawing/2014/main" id="{D542B2A1-3623-9CBD-1A24-3A65DB0B0773}"/>
                </a:ext>
              </a:extLst>
            </p:cNvPr>
            <p:cNvPicPr>
              <a:picLocks noChangeAspect="1"/>
            </p:cNvPicPr>
            <p:nvPr/>
          </p:nvPicPr>
          <p:blipFill>
            <a:blip r:embed="rId2"/>
            <a:stretch>
              <a:fillRect/>
            </a:stretch>
          </p:blipFill>
          <p:spPr>
            <a:xfrm>
              <a:off x="382835" y="3643937"/>
              <a:ext cx="5103565" cy="1301981"/>
            </a:xfrm>
            <a:prstGeom prst="rect">
              <a:avLst/>
            </a:prstGeom>
          </p:spPr>
        </p:pic>
        <p:sp>
          <p:nvSpPr>
            <p:cNvPr id="12" name="TextBox 11">
              <a:extLst>
                <a:ext uri="{FF2B5EF4-FFF2-40B4-BE49-F238E27FC236}">
                  <a16:creationId xmlns:a16="http://schemas.microsoft.com/office/drawing/2014/main" id="{BA897E98-37C1-C011-5648-106D77D9E578}"/>
                </a:ext>
              </a:extLst>
            </p:cNvPr>
            <p:cNvSpPr txBox="1"/>
            <p:nvPr/>
          </p:nvSpPr>
          <p:spPr>
            <a:xfrm>
              <a:off x="346477" y="3150556"/>
              <a:ext cx="3133252" cy="430887"/>
            </a:xfrm>
            <a:prstGeom prst="rect">
              <a:avLst/>
            </a:prstGeom>
            <a:noFill/>
          </p:spPr>
          <p:txBody>
            <a:bodyPr wrap="square" rtlCol="0">
              <a:spAutoFit/>
            </a:bodyPr>
            <a:lstStyle/>
            <a:p>
              <a:pPr algn="l"/>
              <a:r>
                <a:rPr lang="en-US" sz="3600" dirty="0"/>
                <a:t>Windows File Explorer</a:t>
              </a:r>
              <a:endParaRPr lang="en-US" sz="2400" dirty="0"/>
            </a:p>
          </p:txBody>
        </p:sp>
      </p:grpSp>
      <p:grpSp>
        <p:nvGrpSpPr>
          <p:cNvPr id="5" name="Group 4">
            <a:extLst>
              <a:ext uri="{FF2B5EF4-FFF2-40B4-BE49-F238E27FC236}">
                <a16:creationId xmlns:a16="http://schemas.microsoft.com/office/drawing/2014/main" id="{96146058-7543-92F7-4236-E3567756CB57}"/>
              </a:ext>
            </a:extLst>
          </p:cNvPr>
          <p:cNvGrpSpPr/>
          <p:nvPr/>
        </p:nvGrpSpPr>
        <p:grpSpPr>
          <a:xfrm>
            <a:off x="9065497" y="4735562"/>
            <a:ext cx="8188085" cy="4200662"/>
            <a:chOff x="6043664" y="3157041"/>
            <a:chExt cx="5458723" cy="2800441"/>
          </a:xfrm>
        </p:grpSpPr>
        <p:pic>
          <p:nvPicPr>
            <p:cNvPr id="11" name="Picture 10">
              <a:extLst>
                <a:ext uri="{FF2B5EF4-FFF2-40B4-BE49-F238E27FC236}">
                  <a16:creationId xmlns:a16="http://schemas.microsoft.com/office/drawing/2014/main" id="{049679E1-BD76-A2C8-2506-DB2463E9CCE0}"/>
                </a:ext>
              </a:extLst>
            </p:cNvPr>
            <p:cNvPicPr>
              <a:picLocks noChangeAspect="1"/>
            </p:cNvPicPr>
            <p:nvPr/>
          </p:nvPicPr>
          <p:blipFill>
            <a:blip r:embed="rId3"/>
            <a:stretch>
              <a:fillRect/>
            </a:stretch>
          </p:blipFill>
          <p:spPr>
            <a:xfrm>
              <a:off x="6063916" y="3603614"/>
              <a:ext cx="5438471" cy="2353868"/>
            </a:xfrm>
            <a:prstGeom prst="rect">
              <a:avLst/>
            </a:prstGeom>
          </p:spPr>
        </p:pic>
        <p:sp>
          <p:nvSpPr>
            <p:cNvPr id="13" name="TextBox 12">
              <a:extLst>
                <a:ext uri="{FF2B5EF4-FFF2-40B4-BE49-F238E27FC236}">
                  <a16:creationId xmlns:a16="http://schemas.microsoft.com/office/drawing/2014/main" id="{1AA978D6-47D5-D1FC-4C86-E57172D4D057}"/>
                </a:ext>
              </a:extLst>
            </p:cNvPr>
            <p:cNvSpPr txBox="1"/>
            <p:nvPr/>
          </p:nvSpPr>
          <p:spPr>
            <a:xfrm>
              <a:off x="6043664" y="3157041"/>
              <a:ext cx="3133252" cy="430887"/>
            </a:xfrm>
            <a:prstGeom prst="rect">
              <a:avLst/>
            </a:prstGeom>
            <a:noFill/>
          </p:spPr>
          <p:txBody>
            <a:bodyPr wrap="square" rtlCol="0">
              <a:spAutoFit/>
            </a:bodyPr>
            <a:lstStyle/>
            <a:p>
              <a:pPr algn="l"/>
              <a:r>
                <a:rPr lang="en-US" sz="3600" dirty="0" err="1"/>
                <a:t>NotePad</a:t>
              </a:r>
              <a:endParaRPr lang="en-US" sz="2400" dirty="0"/>
            </a:p>
          </p:txBody>
        </p:sp>
      </p:grpSp>
      <p:sp>
        <p:nvSpPr>
          <p:cNvPr id="6" name="TextBox 2">
            <a:extLst>
              <a:ext uri="{FF2B5EF4-FFF2-40B4-BE49-F238E27FC236}">
                <a16:creationId xmlns:a16="http://schemas.microsoft.com/office/drawing/2014/main" id="{404EE87A-FFEC-9156-C4B0-5072FF2ED384}"/>
              </a:ext>
            </a:extLst>
          </p:cNvPr>
          <p:cNvSpPr txBox="1"/>
          <p:nvPr/>
        </p:nvSpPr>
        <p:spPr>
          <a:xfrm>
            <a:off x="1295400" y="112731"/>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Editing a macro using </a:t>
            </a:r>
            <a:r>
              <a:rPr lang="en-US" sz="6399" spc="-12" dirty="0" err="1">
                <a:solidFill>
                  <a:srgbClr val="0B3A7F"/>
                </a:solidFill>
                <a:latin typeface="Montserrat"/>
              </a:rPr>
              <a:t>NotePad</a:t>
            </a:r>
            <a:endParaRPr lang="en-US" sz="6399" spc="-12" dirty="0">
              <a:solidFill>
                <a:srgbClr val="0B3A7F"/>
              </a:solidFill>
              <a:latin typeface="Montserrat"/>
            </a:endParaRPr>
          </a:p>
        </p:txBody>
      </p:sp>
    </p:spTree>
    <p:extLst>
      <p:ext uri="{BB962C8B-B14F-4D97-AF65-F5344CB8AC3E}">
        <p14:creationId xmlns:p14="http://schemas.microsoft.com/office/powerpoint/2010/main" val="417166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6538" y="146538"/>
            <a:ext cx="882162" cy="88216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4" name="TextBox 4"/>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
        <p:nvSpPr>
          <p:cNvPr id="9" name="TextBox 9"/>
          <p:cNvSpPr txBox="1"/>
          <p:nvPr/>
        </p:nvSpPr>
        <p:spPr>
          <a:xfrm>
            <a:off x="1298155" y="-342900"/>
            <a:ext cx="16713731" cy="1433854"/>
          </a:xfrm>
          <a:prstGeom prst="rect">
            <a:avLst/>
          </a:prstGeom>
        </p:spPr>
        <p:txBody>
          <a:bodyPr wrap="square" lIns="0" tIns="0" rIns="0" bIns="0" rtlCol="0" anchor="t">
            <a:spAutoFit/>
          </a:bodyPr>
          <a:lstStyle/>
          <a:p>
            <a:pPr>
              <a:lnSpc>
                <a:spcPts val="12799"/>
              </a:lnSpc>
              <a:spcBef>
                <a:spcPct val="0"/>
              </a:spcBef>
            </a:pPr>
            <a:r>
              <a:rPr lang="en-US" sz="6160" spc="-159" dirty="0">
                <a:solidFill>
                  <a:srgbClr val="0B3A7F"/>
                </a:solidFill>
                <a:latin typeface="Montserrat" panose="00000500000000000000" pitchFamily="2" charset="0"/>
              </a:rPr>
              <a:t>Click on “Analysis type”</a:t>
            </a:r>
          </a:p>
        </p:txBody>
      </p:sp>
      <p:grpSp>
        <p:nvGrpSpPr>
          <p:cNvPr id="10" name="Group 10"/>
          <p:cNvGrpSpPr/>
          <p:nvPr/>
        </p:nvGrpSpPr>
        <p:grpSpPr>
          <a:xfrm>
            <a:off x="762000" y="2085501"/>
            <a:ext cx="771999" cy="771999"/>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p>
          </p:txBody>
        </p:sp>
      </p:grpSp>
      <p:sp>
        <p:nvSpPr>
          <p:cNvPr id="12" name="TextBox 12"/>
          <p:cNvSpPr txBox="1"/>
          <p:nvPr/>
        </p:nvSpPr>
        <p:spPr>
          <a:xfrm>
            <a:off x="923493" y="2075070"/>
            <a:ext cx="545211" cy="669036"/>
          </a:xfrm>
          <a:prstGeom prst="rect">
            <a:avLst/>
          </a:prstGeom>
        </p:spPr>
        <p:txBody>
          <a:bodyPr lIns="0" tIns="0" rIns="0" bIns="0" rtlCol="0" anchor="t">
            <a:spAutoFit/>
          </a:bodyPr>
          <a:lstStyle/>
          <a:p>
            <a:pPr algn="ctr">
              <a:lnSpc>
                <a:spcPts val="5652"/>
              </a:lnSpc>
            </a:pPr>
            <a:r>
              <a:rPr lang="en-US" sz="3600" spc="-89">
                <a:solidFill>
                  <a:srgbClr val="FFFFFF"/>
                </a:solidFill>
                <a:latin typeface="Canva Sans Display"/>
              </a:rPr>
              <a:t>A</a:t>
            </a:r>
          </a:p>
        </p:txBody>
      </p:sp>
      <p:sp>
        <p:nvSpPr>
          <p:cNvPr id="13" name="Freeform 6">
            <a:extLst>
              <a:ext uri="{FF2B5EF4-FFF2-40B4-BE49-F238E27FC236}">
                <a16:creationId xmlns:a16="http://schemas.microsoft.com/office/drawing/2014/main" id="{15DADFF4-0389-910F-5E6F-641770647A00}"/>
              </a:ext>
            </a:extLst>
          </p:cNvPr>
          <p:cNvSpPr/>
          <p:nvPr/>
        </p:nvSpPr>
        <p:spPr>
          <a:xfrm>
            <a:off x="4192715" y="2095500"/>
            <a:ext cx="8761285" cy="6421362"/>
          </a:xfrm>
          <a:custGeom>
            <a:avLst/>
            <a:gdLst/>
            <a:ahLst/>
            <a:cxnLst/>
            <a:rect l="l" t="t" r="r" b="b"/>
            <a:pathLst>
              <a:path w="8761285" h="6421362">
                <a:moveTo>
                  <a:pt x="0" y="0"/>
                </a:moveTo>
                <a:lnTo>
                  <a:pt x="8761285" y="0"/>
                </a:lnTo>
                <a:lnTo>
                  <a:pt x="8761285" y="6421362"/>
                </a:lnTo>
                <a:lnTo>
                  <a:pt x="0" y="6421362"/>
                </a:lnTo>
                <a:lnTo>
                  <a:pt x="0" y="0"/>
                </a:lnTo>
                <a:close/>
              </a:path>
            </a:pathLst>
          </a:custGeom>
          <a:blipFill>
            <a:blip r:embed="rId2"/>
            <a:stretch>
              <a:fillRect/>
            </a:stretch>
          </a:blipFill>
        </p:spPr>
        <p:txBody>
          <a:bodyPr/>
          <a:lstStyle/>
          <a:p>
            <a:endParaRPr lang="en-US"/>
          </a:p>
        </p:txBody>
      </p:sp>
      <p:sp>
        <p:nvSpPr>
          <p:cNvPr id="7" name="Rectangle: Rounded Corners 6">
            <a:extLst>
              <a:ext uri="{FF2B5EF4-FFF2-40B4-BE49-F238E27FC236}">
                <a16:creationId xmlns:a16="http://schemas.microsoft.com/office/drawing/2014/main" id="{70434346-E712-BFA5-353A-70E66D4B914D}"/>
              </a:ext>
            </a:extLst>
          </p:cNvPr>
          <p:cNvSpPr/>
          <p:nvPr/>
        </p:nvSpPr>
        <p:spPr>
          <a:xfrm>
            <a:off x="4191000" y="2615310"/>
            <a:ext cx="2011680" cy="775590"/>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2513941"/>
      </p:ext>
    </p:extLst>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FDBBF-7AE3-1874-8B5E-25E64D4BA4CD}"/>
              </a:ext>
            </a:extLst>
          </p:cNvPr>
          <p:cNvSpPr>
            <a:spLocks noGrp="1"/>
          </p:cNvSpPr>
          <p:nvPr>
            <p:ph idx="1"/>
          </p:nvPr>
        </p:nvSpPr>
        <p:spPr>
          <a:xfrm>
            <a:off x="1271892" y="1775394"/>
            <a:ext cx="15773400" cy="6527007"/>
          </a:xfrm>
        </p:spPr>
        <p:txBody>
          <a:bodyPr>
            <a:normAutofit/>
          </a:bodyPr>
          <a:lstStyle/>
          <a:p>
            <a:r>
              <a:rPr lang="en-US" sz="3600" dirty="0">
                <a:latin typeface="Montserrat" panose="00000500000000000000" pitchFamily="2" charset="0"/>
              </a:rPr>
              <a:t>By default, WHONET files are stored in the location C:\WHONET\Macros.</a:t>
            </a:r>
          </a:p>
          <a:p>
            <a:r>
              <a:rPr lang="en-US" sz="3600" dirty="0">
                <a:latin typeface="Montserrat" panose="00000500000000000000" pitchFamily="2" charset="0"/>
              </a:rPr>
              <a:t>From here, you can make backup copies or send copies to your colleagues by email.</a:t>
            </a:r>
          </a:p>
          <a:p>
            <a:r>
              <a:rPr lang="en-US" sz="3600" dirty="0">
                <a:latin typeface="Montserrat" panose="00000500000000000000" pitchFamily="2" charset="0"/>
              </a:rPr>
              <a:t>Macros generally have no confidential information in them, so can be freely shared with collaborators</a:t>
            </a:r>
          </a:p>
          <a:p>
            <a:pPr lvl="1"/>
            <a:r>
              <a:rPr lang="en-US" sz="3600" dirty="0">
                <a:latin typeface="Montserrat" panose="00000500000000000000" pitchFamily="2" charset="0"/>
              </a:rPr>
              <a:t>Rare exception:  if you define a macro using patient names or other confidential information, then you should not share these.</a:t>
            </a:r>
          </a:p>
        </p:txBody>
      </p:sp>
      <p:sp>
        <p:nvSpPr>
          <p:cNvPr id="4" name="TextBox 2">
            <a:extLst>
              <a:ext uri="{FF2B5EF4-FFF2-40B4-BE49-F238E27FC236}">
                <a16:creationId xmlns:a16="http://schemas.microsoft.com/office/drawing/2014/main" id="{8B87E2EE-63B2-8E39-63C5-D91BE074AFA6}"/>
              </a:ext>
            </a:extLst>
          </p:cNvPr>
          <p:cNvSpPr txBox="1"/>
          <p:nvPr/>
        </p:nvSpPr>
        <p:spPr>
          <a:xfrm>
            <a:off x="1295400" y="112731"/>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How to share or backup a macro</a:t>
            </a:r>
          </a:p>
        </p:txBody>
      </p:sp>
    </p:spTree>
    <p:extLst>
      <p:ext uri="{BB962C8B-B14F-4D97-AF65-F5344CB8AC3E}">
        <p14:creationId xmlns:p14="http://schemas.microsoft.com/office/powerpoint/2010/main" val="21972693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FDBBF-7AE3-1874-8B5E-25E64D4BA4CD}"/>
              </a:ext>
            </a:extLst>
          </p:cNvPr>
          <p:cNvSpPr>
            <a:spLocks noGrp="1"/>
          </p:cNvSpPr>
          <p:nvPr>
            <p:ph idx="1"/>
          </p:nvPr>
        </p:nvSpPr>
        <p:spPr>
          <a:xfrm>
            <a:off x="673640" y="1512093"/>
            <a:ext cx="16781115" cy="6527007"/>
          </a:xfrm>
        </p:spPr>
        <p:txBody>
          <a:bodyPr>
            <a:normAutofit/>
          </a:bodyPr>
          <a:lstStyle/>
          <a:p>
            <a:r>
              <a:rPr lang="en-US" dirty="0">
                <a:latin typeface="Montserrat" panose="00000500000000000000" pitchFamily="2" charset="0"/>
              </a:rPr>
              <a:t>By default, WHONET macros are saved in the folder C:\WHONET\Macros</a:t>
            </a:r>
          </a:p>
          <a:p>
            <a:r>
              <a:rPr lang="en-US" dirty="0">
                <a:latin typeface="Montserrat" panose="00000500000000000000" pitchFamily="2" charset="0"/>
              </a:rPr>
              <a:t>You can change this location through the “Configuration” option on the main “File” menu.</a:t>
            </a:r>
          </a:p>
        </p:txBody>
      </p:sp>
      <p:sp>
        <p:nvSpPr>
          <p:cNvPr id="4" name="TextBox 2">
            <a:extLst>
              <a:ext uri="{FF2B5EF4-FFF2-40B4-BE49-F238E27FC236}">
                <a16:creationId xmlns:a16="http://schemas.microsoft.com/office/drawing/2014/main" id="{6CB35322-1EC5-552D-3A92-16E7F9B83232}"/>
              </a:ext>
            </a:extLst>
          </p:cNvPr>
          <p:cNvSpPr txBox="1"/>
          <p:nvPr/>
        </p:nvSpPr>
        <p:spPr>
          <a:xfrm>
            <a:off x="914400" y="112731"/>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Default location for macros</a:t>
            </a:r>
          </a:p>
        </p:txBody>
      </p:sp>
      <p:pic>
        <p:nvPicPr>
          <p:cNvPr id="7" name="Picture 6">
            <a:extLst>
              <a:ext uri="{FF2B5EF4-FFF2-40B4-BE49-F238E27FC236}">
                <a16:creationId xmlns:a16="http://schemas.microsoft.com/office/drawing/2014/main" id="{E5B921B5-8C16-26FA-7ED0-B36D0579D540}"/>
              </a:ext>
            </a:extLst>
          </p:cNvPr>
          <p:cNvPicPr>
            <a:picLocks noChangeAspect="1"/>
          </p:cNvPicPr>
          <p:nvPr/>
        </p:nvPicPr>
        <p:blipFill>
          <a:blip r:embed="rId2"/>
          <a:stretch>
            <a:fillRect/>
          </a:stretch>
        </p:blipFill>
        <p:spPr>
          <a:xfrm>
            <a:off x="1382084" y="3390900"/>
            <a:ext cx="5715000" cy="6560177"/>
          </a:xfrm>
          <a:prstGeom prst="rect">
            <a:avLst/>
          </a:prstGeom>
        </p:spPr>
      </p:pic>
      <p:pic>
        <p:nvPicPr>
          <p:cNvPr id="10" name="Picture 9">
            <a:extLst>
              <a:ext uri="{FF2B5EF4-FFF2-40B4-BE49-F238E27FC236}">
                <a16:creationId xmlns:a16="http://schemas.microsoft.com/office/drawing/2014/main" id="{CC4ACA2C-25D6-FC81-6328-2D26EAE2BC92}"/>
              </a:ext>
            </a:extLst>
          </p:cNvPr>
          <p:cNvPicPr>
            <a:picLocks noChangeAspect="1"/>
          </p:cNvPicPr>
          <p:nvPr/>
        </p:nvPicPr>
        <p:blipFill>
          <a:blip r:embed="rId3"/>
          <a:stretch>
            <a:fillRect/>
          </a:stretch>
        </p:blipFill>
        <p:spPr>
          <a:xfrm>
            <a:off x="7620000" y="3390900"/>
            <a:ext cx="9922180" cy="6527007"/>
          </a:xfrm>
          <a:prstGeom prst="rect">
            <a:avLst/>
          </a:prstGeom>
        </p:spPr>
      </p:pic>
      <p:sp>
        <p:nvSpPr>
          <p:cNvPr id="11" name="Rectangle: Rounded Corners 10">
            <a:extLst>
              <a:ext uri="{FF2B5EF4-FFF2-40B4-BE49-F238E27FC236}">
                <a16:creationId xmlns:a16="http://schemas.microsoft.com/office/drawing/2014/main" id="{BAB019E9-C994-20B1-736E-F039C7EB589F}"/>
              </a:ext>
            </a:extLst>
          </p:cNvPr>
          <p:cNvSpPr/>
          <p:nvPr/>
        </p:nvSpPr>
        <p:spPr>
          <a:xfrm>
            <a:off x="7785099" y="4892305"/>
            <a:ext cx="9606155" cy="45525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40898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FDBBF-7AE3-1874-8B5E-25E64D4BA4CD}"/>
              </a:ext>
            </a:extLst>
          </p:cNvPr>
          <p:cNvSpPr>
            <a:spLocks noGrp="1"/>
          </p:cNvSpPr>
          <p:nvPr>
            <p:ph idx="1"/>
          </p:nvPr>
        </p:nvSpPr>
        <p:spPr>
          <a:xfrm>
            <a:off x="673640" y="1512093"/>
            <a:ext cx="16781115" cy="6527007"/>
          </a:xfrm>
        </p:spPr>
        <p:txBody>
          <a:bodyPr>
            <a:normAutofit/>
          </a:bodyPr>
          <a:lstStyle/>
          <a:p>
            <a:r>
              <a:rPr lang="en-US" dirty="0">
                <a:latin typeface="Montserrat" panose="00000500000000000000" pitchFamily="2" charset="0"/>
              </a:rPr>
              <a:t>Go to WHONET Data analysis and click “Macros”.</a:t>
            </a:r>
          </a:p>
          <a:p>
            <a:r>
              <a:rPr lang="en-US" dirty="0">
                <a:latin typeface="Montserrat" panose="00000500000000000000" pitchFamily="2" charset="0"/>
              </a:rPr>
              <a:t>You will see a list of all of the macros.  Choose the macro that you are interested in.  Click on “Edit”.</a:t>
            </a:r>
          </a:p>
          <a:p>
            <a:r>
              <a:rPr lang="en-US" dirty="0">
                <a:latin typeface="Montserrat" panose="00000500000000000000" pitchFamily="2" charset="0"/>
              </a:rPr>
              <a:t>You will then see the parameters that are defined for the macro.  If you want to make changes, click on “Edit”.  Then when you finish, click “Save” and “Exit”.</a:t>
            </a:r>
          </a:p>
          <a:p>
            <a:r>
              <a:rPr lang="en-US" dirty="0">
                <a:latin typeface="Montserrat" panose="00000500000000000000" pitchFamily="2" charset="0"/>
              </a:rPr>
              <a:t>You can use Windows if you want to rename the macro file.</a:t>
            </a:r>
          </a:p>
          <a:p>
            <a:pPr marL="0" indent="0">
              <a:buNone/>
            </a:pPr>
            <a:endParaRPr lang="en-US" dirty="0">
              <a:latin typeface="Montserrat" panose="00000500000000000000" pitchFamily="2" charset="0"/>
            </a:endParaRPr>
          </a:p>
        </p:txBody>
      </p:sp>
      <p:pic>
        <p:nvPicPr>
          <p:cNvPr id="8" name="Picture 7">
            <a:extLst>
              <a:ext uri="{FF2B5EF4-FFF2-40B4-BE49-F238E27FC236}">
                <a16:creationId xmlns:a16="http://schemas.microsoft.com/office/drawing/2014/main" id="{E69C3EFE-DD5F-01EC-33FF-13C773236BCC}"/>
              </a:ext>
            </a:extLst>
          </p:cNvPr>
          <p:cNvPicPr>
            <a:picLocks noChangeAspect="1"/>
          </p:cNvPicPr>
          <p:nvPr/>
        </p:nvPicPr>
        <p:blipFill>
          <a:blip r:embed="rId2"/>
          <a:stretch>
            <a:fillRect/>
          </a:stretch>
        </p:blipFill>
        <p:spPr>
          <a:xfrm>
            <a:off x="906036" y="4931245"/>
            <a:ext cx="7319376" cy="5165255"/>
          </a:xfrm>
          <a:prstGeom prst="rect">
            <a:avLst/>
          </a:prstGeom>
        </p:spPr>
      </p:pic>
      <p:pic>
        <p:nvPicPr>
          <p:cNvPr id="12" name="Picture 11">
            <a:extLst>
              <a:ext uri="{FF2B5EF4-FFF2-40B4-BE49-F238E27FC236}">
                <a16:creationId xmlns:a16="http://schemas.microsoft.com/office/drawing/2014/main" id="{2C4CD28A-0F21-468D-514C-FD92B34FD6F5}"/>
              </a:ext>
            </a:extLst>
          </p:cNvPr>
          <p:cNvPicPr>
            <a:picLocks noChangeAspect="1"/>
          </p:cNvPicPr>
          <p:nvPr/>
        </p:nvPicPr>
        <p:blipFill>
          <a:blip r:embed="rId3"/>
          <a:stretch>
            <a:fillRect/>
          </a:stretch>
        </p:blipFill>
        <p:spPr>
          <a:xfrm>
            <a:off x="9197694" y="4927659"/>
            <a:ext cx="7695522" cy="5245041"/>
          </a:xfrm>
          <a:prstGeom prst="rect">
            <a:avLst/>
          </a:prstGeom>
        </p:spPr>
      </p:pic>
      <p:sp>
        <p:nvSpPr>
          <p:cNvPr id="4" name="TextBox 2">
            <a:extLst>
              <a:ext uri="{FF2B5EF4-FFF2-40B4-BE49-F238E27FC236}">
                <a16:creationId xmlns:a16="http://schemas.microsoft.com/office/drawing/2014/main" id="{6CB35322-1EC5-552D-3A92-16E7F9B83232}"/>
              </a:ext>
            </a:extLst>
          </p:cNvPr>
          <p:cNvSpPr txBox="1"/>
          <p:nvPr/>
        </p:nvSpPr>
        <p:spPr>
          <a:xfrm>
            <a:off x="914400" y="112731"/>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Editing a macro using WHONET</a:t>
            </a:r>
          </a:p>
        </p:txBody>
      </p:sp>
    </p:spTree>
    <p:extLst>
      <p:ext uri="{BB962C8B-B14F-4D97-AF65-F5344CB8AC3E}">
        <p14:creationId xmlns:p14="http://schemas.microsoft.com/office/powerpoint/2010/main" val="337342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FDBBF-7AE3-1874-8B5E-25E64D4BA4CD}"/>
              </a:ext>
            </a:extLst>
          </p:cNvPr>
          <p:cNvSpPr>
            <a:spLocks noGrp="1"/>
          </p:cNvSpPr>
          <p:nvPr>
            <p:ph idx="1"/>
          </p:nvPr>
        </p:nvSpPr>
        <p:spPr>
          <a:xfrm>
            <a:off x="1119833" y="1359693"/>
            <a:ext cx="16648452" cy="6527007"/>
          </a:xfrm>
        </p:spPr>
        <p:txBody>
          <a:bodyPr>
            <a:normAutofit/>
          </a:bodyPr>
          <a:lstStyle/>
          <a:p>
            <a:r>
              <a:rPr lang="en-US" sz="3600" dirty="0">
                <a:latin typeface="Montserrat" panose="00000500000000000000" pitchFamily="2" charset="0"/>
              </a:rPr>
              <a:t>Macros are simple text files and can be edited with any text editor, such as </a:t>
            </a:r>
            <a:r>
              <a:rPr lang="en-US" sz="3600" dirty="0" err="1">
                <a:latin typeface="Montserrat" panose="00000500000000000000" pitchFamily="2" charset="0"/>
              </a:rPr>
              <a:t>NotePad</a:t>
            </a:r>
            <a:r>
              <a:rPr lang="en-US" sz="3600" dirty="0">
                <a:latin typeface="Montserrat" panose="00000500000000000000" pitchFamily="2" charset="0"/>
              </a:rPr>
              <a:t>.</a:t>
            </a:r>
          </a:p>
          <a:p>
            <a:r>
              <a:rPr lang="en-US" sz="3600" dirty="0">
                <a:latin typeface="Montserrat" panose="00000500000000000000" pitchFamily="2" charset="0"/>
              </a:rPr>
              <a:t>By default, WHONET macros are saved in C:\WHONET\Macros.</a:t>
            </a:r>
          </a:p>
          <a:p>
            <a:r>
              <a:rPr lang="en-US" sz="3600" dirty="0">
                <a:latin typeface="Montserrat" panose="00000500000000000000" pitchFamily="2" charset="0"/>
              </a:rPr>
              <a:t>Find the macro that you wish to edit.  You can edit this file, or you can make a copy and edit the copy. </a:t>
            </a:r>
          </a:p>
        </p:txBody>
      </p:sp>
      <p:grpSp>
        <p:nvGrpSpPr>
          <p:cNvPr id="4" name="Group 3">
            <a:extLst>
              <a:ext uri="{FF2B5EF4-FFF2-40B4-BE49-F238E27FC236}">
                <a16:creationId xmlns:a16="http://schemas.microsoft.com/office/drawing/2014/main" id="{A340BDCF-03EB-7AD1-9572-FDD02BA31388}"/>
              </a:ext>
            </a:extLst>
          </p:cNvPr>
          <p:cNvGrpSpPr/>
          <p:nvPr/>
        </p:nvGrpSpPr>
        <p:grpSpPr>
          <a:xfrm>
            <a:off x="519716" y="4725834"/>
            <a:ext cx="7709885" cy="2693043"/>
            <a:chOff x="346477" y="3150556"/>
            <a:chExt cx="5139923" cy="1795362"/>
          </a:xfrm>
        </p:grpSpPr>
        <p:pic>
          <p:nvPicPr>
            <p:cNvPr id="7" name="Picture 6">
              <a:extLst>
                <a:ext uri="{FF2B5EF4-FFF2-40B4-BE49-F238E27FC236}">
                  <a16:creationId xmlns:a16="http://schemas.microsoft.com/office/drawing/2014/main" id="{D542B2A1-3623-9CBD-1A24-3A65DB0B0773}"/>
                </a:ext>
              </a:extLst>
            </p:cNvPr>
            <p:cNvPicPr>
              <a:picLocks noChangeAspect="1"/>
            </p:cNvPicPr>
            <p:nvPr/>
          </p:nvPicPr>
          <p:blipFill>
            <a:blip r:embed="rId2"/>
            <a:stretch>
              <a:fillRect/>
            </a:stretch>
          </p:blipFill>
          <p:spPr>
            <a:xfrm>
              <a:off x="382835" y="3643937"/>
              <a:ext cx="5103565" cy="1301981"/>
            </a:xfrm>
            <a:prstGeom prst="rect">
              <a:avLst/>
            </a:prstGeom>
          </p:spPr>
        </p:pic>
        <p:sp>
          <p:nvSpPr>
            <p:cNvPr id="12" name="TextBox 11">
              <a:extLst>
                <a:ext uri="{FF2B5EF4-FFF2-40B4-BE49-F238E27FC236}">
                  <a16:creationId xmlns:a16="http://schemas.microsoft.com/office/drawing/2014/main" id="{BA897E98-37C1-C011-5648-106D77D9E578}"/>
                </a:ext>
              </a:extLst>
            </p:cNvPr>
            <p:cNvSpPr txBox="1"/>
            <p:nvPr/>
          </p:nvSpPr>
          <p:spPr>
            <a:xfrm>
              <a:off x="346477" y="3150556"/>
              <a:ext cx="3133252" cy="430887"/>
            </a:xfrm>
            <a:prstGeom prst="rect">
              <a:avLst/>
            </a:prstGeom>
            <a:noFill/>
          </p:spPr>
          <p:txBody>
            <a:bodyPr wrap="square" rtlCol="0">
              <a:spAutoFit/>
            </a:bodyPr>
            <a:lstStyle/>
            <a:p>
              <a:pPr algn="l"/>
              <a:r>
                <a:rPr lang="en-US" sz="3600" dirty="0"/>
                <a:t>Windows File Explorer</a:t>
              </a:r>
              <a:endParaRPr lang="en-US" sz="2400" dirty="0"/>
            </a:p>
          </p:txBody>
        </p:sp>
      </p:grpSp>
      <p:grpSp>
        <p:nvGrpSpPr>
          <p:cNvPr id="5" name="Group 4">
            <a:extLst>
              <a:ext uri="{FF2B5EF4-FFF2-40B4-BE49-F238E27FC236}">
                <a16:creationId xmlns:a16="http://schemas.microsoft.com/office/drawing/2014/main" id="{96146058-7543-92F7-4236-E3567756CB57}"/>
              </a:ext>
            </a:extLst>
          </p:cNvPr>
          <p:cNvGrpSpPr/>
          <p:nvPr/>
        </p:nvGrpSpPr>
        <p:grpSpPr>
          <a:xfrm>
            <a:off x="9065497" y="4735562"/>
            <a:ext cx="8188085" cy="4200662"/>
            <a:chOff x="6043664" y="3157041"/>
            <a:chExt cx="5458723" cy="2800441"/>
          </a:xfrm>
        </p:grpSpPr>
        <p:pic>
          <p:nvPicPr>
            <p:cNvPr id="11" name="Picture 10">
              <a:extLst>
                <a:ext uri="{FF2B5EF4-FFF2-40B4-BE49-F238E27FC236}">
                  <a16:creationId xmlns:a16="http://schemas.microsoft.com/office/drawing/2014/main" id="{049679E1-BD76-A2C8-2506-DB2463E9CCE0}"/>
                </a:ext>
              </a:extLst>
            </p:cNvPr>
            <p:cNvPicPr>
              <a:picLocks noChangeAspect="1"/>
            </p:cNvPicPr>
            <p:nvPr/>
          </p:nvPicPr>
          <p:blipFill>
            <a:blip r:embed="rId3"/>
            <a:stretch>
              <a:fillRect/>
            </a:stretch>
          </p:blipFill>
          <p:spPr>
            <a:xfrm>
              <a:off x="6063916" y="3603614"/>
              <a:ext cx="5438471" cy="2353868"/>
            </a:xfrm>
            <a:prstGeom prst="rect">
              <a:avLst/>
            </a:prstGeom>
          </p:spPr>
        </p:pic>
        <p:sp>
          <p:nvSpPr>
            <p:cNvPr id="13" name="TextBox 12">
              <a:extLst>
                <a:ext uri="{FF2B5EF4-FFF2-40B4-BE49-F238E27FC236}">
                  <a16:creationId xmlns:a16="http://schemas.microsoft.com/office/drawing/2014/main" id="{1AA978D6-47D5-D1FC-4C86-E57172D4D057}"/>
                </a:ext>
              </a:extLst>
            </p:cNvPr>
            <p:cNvSpPr txBox="1"/>
            <p:nvPr/>
          </p:nvSpPr>
          <p:spPr>
            <a:xfrm>
              <a:off x="6043664" y="3157041"/>
              <a:ext cx="3133252" cy="430887"/>
            </a:xfrm>
            <a:prstGeom prst="rect">
              <a:avLst/>
            </a:prstGeom>
            <a:noFill/>
          </p:spPr>
          <p:txBody>
            <a:bodyPr wrap="square" rtlCol="0">
              <a:spAutoFit/>
            </a:bodyPr>
            <a:lstStyle/>
            <a:p>
              <a:pPr algn="l"/>
              <a:r>
                <a:rPr lang="en-US" sz="3600" dirty="0" err="1"/>
                <a:t>NotePad</a:t>
              </a:r>
              <a:endParaRPr lang="en-US" sz="2400" dirty="0"/>
            </a:p>
          </p:txBody>
        </p:sp>
      </p:grpSp>
      <p:sp>
        <p:nvSpPr>
          <p:cNvPr id="6" name="TextBox 2">
            <a:extLst>
              <a:ext uri="{FF2B5EF4-FFF2-40B4-BE49-F238E27FC236}">
                <a16:creationId xmlns:a16="http://schemas.microsoft.com/office/drawing/2014/main" id="{404EE87A-FFEC-9156-C4B0-5072FF2ED384}"/>
              </a:ext>
            </a:extLst>
          </p:cNvPr>
          <p:cNvSpPr txBox="1"/>
          <p:nvPr/>
        </p:nvSpPr>
        <p:spPr>
          <a:xfrm>
            <a:off x="1295400" y="112731"/>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Editing a macro using </a:t>
            </a:r>
            <a:r>
              <a:rPr lang="en-US" sz="6399" spc="-12" dirty="0" err="1">
                <a:solidFill>
                  <a:srgbClr val="0B3A7F"/>
                </a:solidFill>
                <a:latin typeface="Montserrat"/>
              </a:rPr>
              <a:t>NotePad</a:t>
            </a:r>
            <a:endParaRPr lang="en-US" sz="6399" spc="-12" dirty="0">
              <a:solidFill>
                <a:srgbClr val="0B3A7F"/>
              </a:solidFill>
              <a:latin typeface="Montserrat"/>
            </a:endParaRPr>
          </a:p>
        </p:txBody>
      </p:sp>
    </p:spTree>
    <p:extLst>
      <p:ext uri="{BB962C8B-B14F-4D97-AF65-F5344CB8AC3E}">
        <p14:creationId xmlns:p14="http://schemas.microsoft.com/office/powerpoint/2010/main" val="228954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FDBBF-7AE3-1874-8B5E-25E64D4BA4CD}"/>
              </a:ext>
            </a:extLst>
          </p:cNvPr>
          <p:cNvSpPr>
            <a:spLocks noGrp="1"/>
          </p:cNvSpPr>
          <p:nvPr>
            <p:ph idx="1"/>
          </p:nvPr>
        </p:nvSpPr>
        <p:spPr>
          <a:xfrm>
            <a:off x="1271892" y="1775394"/>
            <a:ext cx="15773400" cy="6527007"/>
          </a:xfrm>
        </p:spPr>
        <p:txBody>
          <a:bodyPr>
            <a:normAutofit/>
          </a:bodyPr>
          <a:lstStyle/>
          <a:p>
            <a:r>
              <a:rPr lang="en-US" sz="3600" dirty="0">
                <a:latin typeface="Montserrat" panose="00000500000000000000" pitchFamily="2" charset="0"/>
              </a:rPr>
              <a:t>By default, macro and report files are stored in the location C:\WHONET\Macros.</a:t>
            </a:r>
          </a:p>
          <a:p>
            <a:r>
              <a:rPr lang="en-US" sz="3600" dirty="0">
                <a:latin typeface="Montserrat" panose="00000500000000000000" pitchFamily="2" charset="0"/>
              </a:rPr>
              <a:t>From here, you can make backup copies or send copies to your colleagues by email.</a:t>
            </a:r>
          </a:p>
          <a:p>
            <a:r>
              <a:rPr lang="en-US" sz="3600" dirty="0">
                <a:latin typeface="Montserrat" panose="00000500000000000000" pitchFamily="2" charset="0"/>
              </a:rPr>
              <a:t>Macros generally have no confidential information in them, so can be freely shared with collaborators</a:t>
            </a:r>
          </a:p>
          <a:p>
            <a:pPr lvl="1"/>
            <a:r>
              <a:rPr lang="en-US" sz="3600" dirty="0">
                <a:latin typeface="Montserrat" panose="00000500000000000000" pitchFamily="2" charset="0"/>
              </a:rPr>
              <a:t>Rare exception:  if you define a macro using patient names or other confidential information, then you should not share these.</a:t>
            </a:r>
          </a:p>
        </p:txBody>
      </p:sp>
      <p:sp>
        <p:nvSpPr>
          <p:cNvPr id="4" name="TextBox 2">
            <a:extLst>
              <a:ext uri="{FF2B5EF4-FFF2-40B4-BE49-F238E27FC236}">
                <a16:creationId xmlns:a16="http://schemas.microsoft.com/office/drawing/2014/main" id="{8B87E2EE-63B2-8E39-63C5-D91BE074AFA6}"/>
              </a:ext>
            </a:extLst>
          </p:cNvPr>
          <p:cNvSpPr txBox="1"/>
          <p:nvPr/>
        </p:nvSpPr>
        <p:spPr>
          <a:xfrm>
            <a:off x="1295400" y="112731"/>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How to share or backup a macro</a:t>
            </a:r>
          </a:p>
        </p:txBody>
      </p:sp>
    </p:spTree>
    <p:extLst>
      <p:ext uri="{BB962C8B-B14F-4D97-AF65-F5344CB8AC3E}">
        <p14:creationId xmlns:p14="http://schemas.microsoft.com/office/powerpoint/2010/main" val="13514558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FDBBF-7AE3-1874-8B5E-25E64D4BA4CD}"/>
              </a:ext>
            </a:extLst>
          </p:cNvPr>
          <p:cNvSpPr>
            <a:spLocks noGrp="1"/>
          </p:cNvSpPr>
          <p:nvPr>
            <p:ph idx="1"/>
          </p:nvPr>
        </p:nvSpPr>
        <p:spPr>
          <a:xfrm>
            <a:off x="673640" y="1512093"/>
            <a:ext cx="16781115" cy="6527007"/>
          </a:xfrm>
        </p:spPr>
        <p:txBody>
          <a:bodyPr>
            <a:normAutofit/>
          </a:bodyPr>
          <a:lstStyle/>
          <a:p>
            <a:r>
              <a:rPr lang="en-US" dirty="0">
                <a:latin typeface="Montserrat" panose="00000500000000000000" pitchFamily="2" charset="0"/>
              </a:rPr>
              <a:t>By default, WHONET macros are saved in the folder C:\WHONET\Macros</a:t>
            </a:r>
          </a:p>
          <a:p>
            <a:r>
              <a:rPr lang="en-US" dirty="0">
                <a:latin typeface="Montserrat" panose="00000500000000000000" pitchFamily="2" charset="0"/>
              </a:rPr>
              <a:t>You can change this location through the “Configuration” option on the main “File” menu.</a:t>
            </a:r>
          </a:p>
        </p:txBody>
      </p:sp>
      <p:sp>
        <p:nvSpPr>
          <p:cNvPr id="4" name="TextBox 2">
            <a:extLst>
              <a:ext uri="{FF2B5EF4-FFF2-40B4-BE49-F238E27FC236}">
                <a16:creationId xmlns:a16="http://schemas.microsoft.com/office/drawing/2014/main" id="{6CB35322-1EC5-552D-3A92-16E7F9B83232}"/>
              </a:ext>
            </a:extLst>
          </p:cNvPr>
          <p:cNvSpPr txBox="1"/>
          <p:nvPr/>
        </p:nvSpPr>
        <p:spPr>
          <a:xfrm>
            <a:off x="914400" y="112731"/>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Default location </a:t>
            </a:r>
            <a:r>
              <a:rPr lang="en-US" sz="6399" spc="-12">
                <a:solidFill>
                  <a:srgbClr val="0B3A7F"/>
                </a:solidFill>
                <a:latin typeface="Montserrat"/>
              </a:rPr>
              <a:t>for macros and reports</a:t>
            </a:r>
            <a:endParaRPr lang="en-US" sz="6399" spc="-12" dirty="0">
              <a:solidFill>
                <a:srgbClr val="0B3A7F"/>
              </a:solidFill>
              <a:latin typeface="Montserrat"/>
            </a:endParaRPr>
          </a:p>
        </p:txBody>
      </p:sp>
      <p:pic>
        <p:nvPicPr>
          <p:cNvPr id="7" name="Picture 6">
            <a:extLst>
              <a:ext uri="{FF2B5EF4-FFF2-40B4-BE49-F238E27FC236}">
                <a16:creationId xmlns:a16="http://schemas.microsoft.com/office/drawing/2014/main" id="{E5B921B5-8C16-26FA-7ED0-B36D0579D540}"/>
              </a:ext>
            </a:extLst>
          </p:cNvPr>
          <p:cNvPicPr>
            <a:picLocks noChangeAspect="1"/>
          </p:cNvPicPr>
          <p:nvPr/>
        </p:nvPicPr>
        <p:blipFill>
          <a:blip r:embed="rId2"/>
          <a:stretch>
            <a:fillRect/>
          </a:stretch>
        </p:blipFill>
        <p:spPr>
          <a:xfrm>
            <a:off x="1382084" y="3390900"/>
            <a:ext cx="5715000" cy="6560177"/>
          </a:xfrm>
          <a:prstGeom prst="rect">
            <a:avLst/>
          </a:prstGeom>
        </p:spPr>
      </p:pic>
      <p:pic>
        <p:nvPicPr>
          <p:cNvPr id="10" name="Picture 9">
            <a:extLst>
              <a:ext uri="{FF2B5EF4-FFF2-40B4-BE49-F238E27FC236}">
                <a16:creationId xmlns:a16="http://schemas.microsoft.com/office/drawing/2014/main" id="{CC4ACA2C-25D6-FC81-6328-2D26EAE2BC92}"/>
              </a:ext>
            </a:extLst>
          </p:cNvPr>
          <p:cNvPicPr>
            <a:picLocks noChangeAspect="1"/>
          </p:cNvPicPr>
          <p:nvPr/>
        </p:nvPicPr>
        <p:blipFill>
          <a:blip r:embed="rId3"/>
          <a:stretch>
            <a:fillRect/>
          </a:stretch>
        </p:blipFill>
        <p:spPr>
          <a:xfrm>
            <a:off x="7620000" y="3390900"/>
            <a:ext cx="9922180" cy="6527007"/>
          </a:xfrm>
          <a:prstGeom prst="rect">
            <a:avLst/>
          </a:prstGeom>
        </p:spPr>
      </p:pic>
      <p:sp>
        <p:nvSpPr>
          <p:cNvPr id="11" name="Rectangle: Rounded Corners 10">
            <a:extLst>
              <a:ext uri="{FF2B5EF4-FFF2-40B4-BE49-F238E27FC236}">
                <a16:creationId xmlns:a16="http://schemas.microsoft.com/office/drawing/2014/main" id="{BAB019E9-C994-20B1-736E-F039C7EB589F}"/>
              </a:ext>
            </a:extLst>
          </p:cNvPr>
          <p:cNvSpPr/>
          <p:nvPr/>
        </p:nvSpPr>
        <p:spPr>
          <a:xfrm>
            <a:off x="7785099" y="4892305"/>
            <a:ext cx="9606155" cy="45525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47367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FDBBF-7AE3-1874-8B5E-25E64D4BA4CD}"/>
              </a:ext>
            </a:extLst>
          </p:cNvPr>
          <p:cNvSpPr>
            <a:spLocks noGrp="1"/>
          </p:cNvSpPr>
          <p:nvPr>
            <p:ph idx="1"/>
          </p:nvPr>
        </p:nvSpPr>
        <p:spPr>
          <a:xfrm>
            <a:off x="1257300" y="1562100"/>
            <a:ext cx="15773400" cy="6527007"/>
          </a:xfrm>
        </p:spPr>
        <p:txBody>
          <a:bodyPr>
            <a:noAutofit/>
          </a:bodyPr>
          <a:lstStyle/>
          <a:p>
            <a:r>
              <a:rPr lang="en-US" dirty="0">
                <a:latin typeface="Montserrat" panose="00000500000000000000" pitchFamily="2" charset="0"/>
              </a:rPr>
              <a:t>Single WHONET macros can be bundled into multi-part WHONET reports.</a:t>
            </a:r>
            <a:endParaRPr lang="en-US" sz="4200" dirty="0">
              <a:latin typeface="Montserrat" panose="00000500000000000000" pitchFamily="2" charset="0"/>
            </a:endParaRPr>
          </a:p>
        </p:txBody>
      </p:sp>
      <p:sp>
        <p:nvSpPr>
          <p:cNvPr id="5" name="TextBox 2">
            <a:extLst>
              <a:ext uri="{FF2B5EF4-FFF2-40B4-BE49-F238E27FC236}">
                <a16:creationId xmlns:a16="http://schemas.microsoft.com/office/drawing/2014/main" id="{21A7CFD8-99FF-44EE-2A20-492C7FE5EFFE}"/>
              </a:ext>
            </a:extLst>
          </p:cNvPr>
          <p:cNvSpPr txBox="1"/>
          <p:nvPr/>
        </p:nvSpPr>
        <p:spPr>
          <a:xfrm>
            <a:off x="1295400" y="112731"/>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Introduction to reports</a:t>
            </a:r>
          </a:p>
        </p:txBody>
      </p:sp>
    </p:spTree>
    <p:extLst>
      <p:ext uri="{BB962C8B-B14F-4D97-AF65-F5344CB8AC3E}">
        <p14:creationId xmlns:p14="http://schemas.microsoft.com/office/powerpoint/2010/main" val="37758449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8938" y="298938"/>
            <a:ext cx="882162" cy="88216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4" name="Freeform 4"/>
          <p:cNvSpPr/>
          <p:nvPr/>
        </p:nvSpPr>
        <p:spPr>
          <a:xfrm>
            <a:off x="5952989" y="2657710"/>
            <a:ext cx="6382023" cy="6382023"/>
          </a:xfrm>
          <a:custGeom>
            <a:avLst/>
            <a:gdLst/>
            <a:ahLst/>
            <a:cxnLst/>
            <a:rect l="l" t="t" r="r" b="b"/>
            <a:pathLst>
              <a:path w="6382023" h="6382023">
                <a:moveTo>
                  <a:pt x="0" y="0"/>
                </a:moveTo>
                <a:lnTo>
                  <a:pt x="6382022" y="0"/>
                </a:lnTo>
                <a:lnTo>
                  <a:pt x="6382022" y="6382023"/>
                </a:lnTo>
                <a:lnTo>
                  <a:pt x="0" y="6382023"/>
                </a:lnTo>
                <a:lnTo>
                  <a:pt x="0" y="0"/>
                </a:lnTo>
                <a:close/>
              </a:path>
            </a:pathLst>
          </a:custGeom>
          <a:blipFill>
            <a:blip r:embed="rId2"/>
            <a:stretch>
              <a:fillRect/>
            </a:stretch>
          </a:blipFill>
        </p:spPr>
        <p:txBody>
          <a:bodyPr/>
          <a:lstStyle/>
          <a:p>
            <a:endParaRPr lang="en-US"/>
          </a:p>
        </p:txBody>
      </p:sp>
      <p:sp>
        <p:nvSpPr>
          <p:cNvPr id="5" name="TextBox 5"/>
          <p:cNvSpPr txBox="1"/>
          <p:nvPr/>
        </p:nvSpPr>
        <p:spPr>
          <a:xfrm>
            <a:off x="1504345" y="175113"/>
            <a:ext cx="14769116" cy="1094746"/>
          </a:xfrm>
          <a:prstGeom prst="rect">
            <a:avLst/>
          </a:prstGeom>
        </p:spPr>
        <p:txBody>
          <a:bodyPr lIns="0" tIns="0" rIns="0" bIns="0" rtlCol="0" anchor="t">
            <a:spAutoFit/>
          </a:bodyPr>
          <a:lstStyle/>
          <a:p>
            <a:pPr algn="l">
              <a:lnSpc>
                <a:spcPts val="8959"/>
              </a:lnSpc>
            </a:pPr>
            <a:r>
              <a:rPr lang="en-US" sz="6399" spc="-31">
                <a:solidFill>
                  <a:srgbClr val="0B3A7F"/>
                </a:solidFill>
                <a:latin typeface="Montserrat"/>
              </a:rPr>
              <a:t>Thank you for watching Module 4:</a:t>
            </a:r>
          </a:p>
        </p:txBody>
      </p:sp>
      <p:sp>
        <p:nvSpPr>
          <p:cNvPr id="6" name="TextBox 6"/>
          <p:cNvSpPr txBox="1"/>
          <p:nvPr/>
        </p:nvSpPr>
        <p:spPr>
          <a:xfrm>
            <a:off x="1051525" y="1510930"/>
            <a:ext cx="16207775" cy="1651605"/>
          </a:xfrm>
          <a:prstGeom prst="rect">
            <a:avLst/>
          </a:prstGeom>
        </p:spPr>
        <p:txBody>
          <a:bodyPr lIns="0" tIns="0" rIns="0" bIns="0" rtlCol="0" anchor="t">
            <a:spAutoFit/>
          </a:bodyPr>
          <a:lstStyle/>
          <a:p>
            <a:pPr algn="l">
              <a:lnSpc>
                <a:spcPts val="6616"/>
              </a:lnSpc>
            </a:pPr>
            <a:r>
              <a:rPr lang="en-US" sz="4726" spc="-23">
                <a:solidFill>
                  <a:srgbClr val="0B3A7F"/>
                </a:solidFill>
                <a:latin typeface="Montserrat"/>
              </a:rPr>
              <a:t>Up next. Module 5: Data analysis- Interactive analysis with WHONET, Part 1</a:t>
            </a:r>
          </a:p>
        </p:txBody>
      </p:sp>
      <p:sp>
        <p:nvSpPr>
          <p:cNvPr id="7" name="TextBox 7"/>
          <p:cNvSpPr txBox="1"/>
          <p:nvPr/>
        </p:nvSpPr>
        <p:spPr>
          <a:xfrm>
            <a:off x="428513" y="2856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Tree>
    <p:extLst>
      <p:ext uri="{BB962C8B-B14F-4D97-AF65-F5344CB8AC3E}">
        <p14:creationId xmlns:p14="http://schemas.microsoft.com/office/powerpoint/2010/main" val="4022980724"/>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15875" y="-43958"/>
            <a:ext cx="16470018" cy="1053315"/>
          </a:xfrm>
          <a:prstGeom prst="rect">
            <a:avLst/>
          </a:prstGeom>
        </p:spPr>
        <p:txBody>
          <a:bodyPr lIns="0" tIns="0" rIns="0" bIns="0" rtlCol="0" anchor="t">
            <a:spAutoFit/>
          </a:bodyPr>
          <a:lstStyle/>
          <a:p>
            <a:pPr algn="l">
              <a:lnSpc>
                <a:spcPts val="8618"/>
              </a:lnSpc>
            </a:pPr>
            <a:r>
              <a:rPr lang="en-US" sz="6155" spc="-12" dirty="0">
                <a:solidFill>
                  <a:srgbClr val="0B3A7F"/>
                </a:solidFill>
                <a:latin typeface="Montserrat"/>
              </a:rPr>
              <a:t>Select the Analysis type</a:t>
            </a:r>
          </a:p>
        </p:txBody>
      </p:sp>
      <p:sp>
        <p:nvSpPr>
          <p:cNvPr id="7" name="Freeform 7"/>
          <p:cNvSpPr/>
          <p:nvPr/>
        </p:nvSpPr>
        <p:spPr>
          <a:xfrm>
            <a:off x="228600" y="92454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469040" y="8852054"/>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Montserrat"/>
              </a:rPr>
              <a:t>A</a:t>
            </a:r>
          </a:p>
        </p:txBody>
      </p:sp>
      <p:pic>
        <p:nvPicPr>
          <p:cNvPr id="11" name="Picture 10">
            <a:extLst>
              <a:ext uri="{FF2B5EF4-FFF2-40B4-BE49-F238E27FC236}">
                <a16:creationId xmlns:a16="http://schemas.microsoft.com/office/drawing/2014/main" id="{07BDA895-6412-C35C-5389-E7475FDA5FBF}"/>
              </a:ext>
            </a:extLst>
          </p:cNvPr>
          <p:cNvPicPr>
            <a:picLocks noChangeAspect="1"/>
          </p:cNvPicPr>
          <p:nvPr/>
        </p:nvPicPr>
        <p:blipFill>
          <a:blip r:embed="rId4"/>
          <a:stretch>
            <a:fillRect/>
          </a:stretch>
        </p:blipFill>
        <p:spPr>
          <a:xfrm>
            <a:off x="762000" y="1911211"/>
            <a:ext cx="10498490" cy="6328602"/>
          </a:xfrm>
          <a:prstGeom prst="rect">
            <a:avLst/>
          </a:prstGeom>
        </p:spPr>
      </p:pic>
      <p:sp>
        <p:nvSpPr>
          <p:cNvPr id="2" name="Rectangle: Rounded Corners 1">
            <a:extLst>
              <a:ext uri="{FF2B5EF4-FFF2-40B4-BE49-F238E27FC236}">
                <a16:creationId xmlns:a16="http://schemas.microsoft.com/office/drawing/2014/main" id="{E8DA19AB-6B0E-ADAC-7D5E-AF4259A95E0C}"/>
              </a:ext>
            </a:extLst>
          </p:cNvPr>
          <p:cNvSpPr/>
          <p:nvPr/>
        </p:nvSpPr>
        <p:spPr bwMode="auto">
          <a:xfrm>
            <a:off x="609600" y="2152411"/>
            <a:ext cx="7826674" cy="597000"/>
          </a:xfrm>
          <a:prstGeom prst="roundRect">
            <a:avLst/>
          </a:prstGeom>
          <a:noFill/>
          <a:ln w="50800" cap="flat" cmpd="sng" algn="ctr">
            <a:solidFill>
              <a:srgbClr val="FF0000"/>
            </a:solidFill>
            <a:prstDash val="solid"/>
            <a:round/>
            <a:headEnd type="none" w="med" len="med"/>
            <a:tailEnd type="none" w="med" len="med"/>
          </a:ln>
          <a:effectLst/>
        </p:spPr>
        <p:txBody>
          <a:bodyPr vert="horz" wrap="square" lIns="137160" tIns="68580" rIns="137160" bIns="68580" numCol="1" rtlCol="0" anchor="t" anchorCtr="0" compatLnSpc="1">
            <a:prstTxWarp prst="textNoShape">
              <a:avLst/>
            </a:prstTxWarp>
          </a:bodyPr>
          <a:lstStyle/>
          <a:p>
            <a:pPr algn="ctr" defTabSz="1371600" fontAlgn="base">
              <a:spcBef>
                <a:spcPct val="50000"/>
              </a:spcBef>
              <a:spcAft>
                <a:spcPct val="0"/>
              </a:spcAft>
            </a:pPr>
            <a:endParaRPr lang="es-419" sz="4200" b="1">
              <a:solidFill>
                <a:schemeClr val="bg1"/>
              </a:solidFill>
              <a:latin typeface="Arial" charset="0"/>
            </a:endParaRPr>
          </a:p>
        </p:txBody>
      </p:sp>
      <p:sp>
        <p:nvSpPr>
          <p:cNvPr id="4" name="TextBox 4">
            <a:extLst>
              <a:ext uri="{FF2B5EF4-FFF2-40B4-BE49-F238E27FC236}">
                <a16:creationId xmlns:a16="http://schemas.microsoft.com/office/drawing/2014/main" id="{14596A3B-1FA3-E089-69BA-CF2FCFB900BB}"/>
              </a:ext>
            </a:extLst>
          </p:cNvPr>
          <p:cNvSpPr txBox="1"/>
          <p:nvPr/>
        </p:nvSpPr>
        <p:spPr>
          <a:xfrm>
            <a:off x="11523803" y="1866900"/>
            <a:ext cx="6840397" cy="3701911"/>
          </a:xfrm>
          <a:prstGeom prst="rect">
            <a:avLst/>
          </a:prstGeom>
        </p:spPr>
        <p:txBody>
          <a:bodyPr lIns="0" tIns="0" rIns="0" bIns="0" rtlCol="0" anchor="t">
            <a:spAutoFit/>
          </a:bodyPr>
          <a:lstStyle/>
          <a:p>
            <a:pPr marL="742950" indent="-742950" algn="l">
              <a:lnSpc>
                <a:spcPts val="4936"/>
              </a:lnSpc>
              <a:buAutoNum type="arabicPeriod"/>
            </a:pPr>
            <a:r>
              <a:rPr lang="en-US" sz="2800" spc="-7" dirty="0">
                <a:solidFill>
                  <a:srgbClr val="0B3A7F"/>
                </a:solidFill>
                <a:latin typeface="Montserrat"/>
              </a:rPr>
              <a:t>Isolate listing and summary</a:t>
            </a:r>
          </a:p>
          <a:p>
            <a:pPr marL="742950" indent="-742950" algn="l">
              <a:lnSpc>
                <a:spcPts val="4936"/>
              </a:lnSpc>
              <a:buAutoNum type="arabicPeriod"/>
            </a:pPr>
            <a:r>
              <a:rPr lang="en-US" sz="2800" b="1" spc="-7" dirty="0">
                <a:solidFill>
                  <a:srgbClr val="0B3A7F"/>
                </a:solidFill>
                <a:latin typeface="Montserrat"/>
              </a:rPr>
              <a:t>%RIS and test measurements</a:t>
            </a:r>
          </a:p>
          <a:p>
            <a:pPr marL="742950" indent="-742950" algn="l">
              <a:lnSpc>
                <a:spcPts val="4936"/>
              </a:lnSpc>
              <a:buAutoNum type="arabicPeriod"/>
            </a:pPr>
            <a:r>
              <a:rPr lang="en-US" sz="2800" spc="-7" dirty="0">
                <a:solidFill>
                  <a:srgbClr val="0B3A7F"/>
                </a:solidFill>
                <a:latin typeface="Montserrat"/>
              </a:rPr>
              <a:t>Scatterplot</a:t>
            </a:r>
          </a:p>
          <a:p>
            <a:pPr marL="742950" indent="-742950" algn="l">
              <a:lnSpc>
                <a:spcPts val="4936"/>
              </a:lnSpc>
              <a:buAutoNum type="arabicPeriod"/>
            </a:pPr>
            <a:r>
              <a:rPr lang="en-US" sz="2800" spc="-7" dirty="0">
                <a:solidFill>
                  <a:srgbClr val="0B3A7F"/>
                </a:solidFill>
                <a:latin typeface="Montserrat"/>
              </a:rPr>
              <a:t>Resistance profiles</a:t>
            </a:r>
          </a:p>
          <a:p>
            <a:pPr marL="742950" indent="-742950" algn="l">
              <a:lnSpc>
                <a:spcPts val="4936"/>
              </a:lnSpc>
              <a:buAutoNum type="arabicPeriod"/>
            </a:pPr>
            <a:r>
              <a:rPr lang="en-US" sz="2800" spc="-7" dirty="0">
                <a:solidFill>
                  <a:srgbClr val="0B3A7F"/>
                </a:solidFill>
                <a:latin typeface="Montserrat"/>
              </a:rPr>
              <a:t>Microbiology alerts</a:t>
            </a:r>
          </a:p>
          <a:p>
            <a:pPr marL="742950" indent="-742950" algn="l">
              <a:lnSpc>
                <a:spcPts val="4936"/>
              </a:lnSpc>
              <a:buAutoNum type="arabicPeriod"/>
            </a:pPr>
            <a:r>
              <a:rPr lang="en-US" sz="2800" spc="-7" dirty="0">
                <a:solidFill>
                  <a:srgbClr val="0B3A7F"/>
                </a:solidFill>
                <a:latin typeface="Montserrat"/>
              </a:rPr>
              <a:t>Cluster alerts</a:t>
            </a:r>
          </a:p>
        </p:txBody>
      </p:sp>
      <p:grpSp>
        <p:nvGrpSpPr>
          <p:cNvPr id="9" name="Group 2">
            <a:extLst>
              <a:ext uri="{FF2B5EF4-FFF2-40B4-BE49-F238E27FC236}">
                <a16:creationId xmlns:a16="http://schemas.microsoft.com/office/drawing/2014/main" id="{15BE52DE-918D-A2D5-2434-A8CA496B0818}"/>
              </a:ext>
            </a:extLst>
          </p:cNvPr>
          <p:cNvGrpSpPr/>
          <p:nvPr/>
        </p:nvGrpSpPr>
        <p:grpSpPr>
          <a:xfrm>
            <a:off x="146538" y="146538"/>
            <a:ext cx="882162" cy="882162"/>
            <a:chOff x="0" y="0"/>
            <a:chExt cx="6350000" cy="6350000"/>
          </a:xfrm>
        </p:grpSpPr>
        <p:sp>
          <p:nvSpPr>
            <p:cNvPr id="10" name="Freeform 3">
              <a:extLst>
                <a:ext uri="{FF2B5EF4-FFF2-40B4-BE49-F238E27FC236}">
                  <a16:creationId xmlns:a16="http://schemas.microsoft.com/office/drawing/2014/main" id="{FC5DFB2F-54C7-66F8-63C5-555160873C72}"/>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12" name="TextBox 5">
            <a:extLst>
              <a:ext uri="{FF2B5EF4-FFF2-40B4-BE49-F238E27FC236}">
                <a16:creationId xmlns:a16="http://schemas.microsoft.com/office/drawing/2014/main" id="{0B4418C2-7268-24C3-C5DB-2C20DA07FBFB}"/>
              </a:ext>
            </a:extLst>
          </p:cNvPr>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Tree>
    <p:extLst>
      <p:ext uri="{BB962C8B-B14F-4D97-AF65-F5344CB8AC3E}">
        <p14:creationId xmlns:p14="http://schemas.microsoft.com/office/powerpoint/2010/main" val="2254272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DC4CAAD-AE8D-9C24-9C10-501695E28F3D}"/>
              </a:ext>
            </a:extLst>
          </p:cNvPr>
          <p:cNvPicPr>
            <a:picLocks noChangeAspect="1"/>
          </p:cNvPicPr>
          <p:nvPr/>
        </p:nvPicPr>
        <p:blipFill>
          <a:blip r:embed="rId2"/>
          <a:stretch>
            <a:fillRect/>
          </a:stretch>
        </p:blipFill>
        <p:spPr>
          <a:xfrm>
            <a:off x="4610100" y="1824037"/>
            <a:ext cx="9067800" cy="6638925"/>
          </a:xfrm>
          <a:prstGeom prst="rect">
            <a:avLst/>
          </a:prstGeom>
        </p:spPr>
      </p:pic>
      <p:grpSp>
        <p:nvGrpSpPr>
          <p:cNvPr id="2" name="Group 2"/>
          <p:cNvGrpSpPr/>
          <p:nvPr/>
        </p:nvGrpSpPr>
        <p:grpSpPr>
          <a:xfrm>
            <a:off x="146538" y="146538"/>
            <a:ext cx="882162" cy="88216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4" name="TextBox 4"/>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
        <p:nvSpPr>
          <p:cNvPr id="9" name="TextBox 9"/>
          <p:cNvSpPr txBox="1"/>
          <p:nvPr/>
        </p:nvSpPr>
        <p:spPr>
          <a:xfrm>
            <a:off x="1298155" y="-342900"/>
            <a:ext cx="16713731" cy="1426288"/>
          </a:xfrm>
          <a:prstGeom prst="rect">
            <a:avLst/>
          </a:prstGeom>
        </p:spPr>
        <p:txBody>
          <a:bodyPr wrap="square" lIns="0" tIns="0" rIns="0" bIns="0" rtlCol="0" anchor="t">
            <a:spAutoFit/>
          </a:bodyPr>
          <a:lstStyle/>
          <a:p>
            <a:pPr>
              <a:lnSpc>
                <a:spcPts val="12799"/>
              </a:lnSpc>
              <a:spcBef>
                <a:spcPct val="0"/>
              </a:spcBef>
            </a:pPr>
            <a:r>
              <a:rPr lang="en-US" sz="6160" spc="-159" dirty="0">
                <a:solidFill>
                  <a:srgbClr val="0B3A7F"/>
                </a:solidFill>
                <a:latin typeface="Montserrat" panose="00000500000000000000" pitchFamily="2" charset="0"/>
              </a:rPr>
              <a:t>Click on “Organisms”</a:t>
            </a:r>
          </a:p>
        </p:txBody>
      </p:sp>
      <p:grpSp>
        <p:nvGrpSpPr>
          <p:cNvPr id="10" name="Group 10"/>
          <p:cNvGrpSpPr/>
          <p:nvPr/>
        </p:nvGrpSpPr>
        <p:grpSpPr>
          <a:xfrm>
            <a:off x="762000" y="2085501"/>
            <a:ext cx="771999" cy="771999"/>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p>
          </p:txBody>
        </p:sp>
      </p:grpSp>
      <p:sp>
        <p:nvSpPr>
          <p:cNvPr id="12" name="TextBox 12"/>
          <p:cNvSpPr txBox="1"/>
          <p:nvPr/>
        </p:nvSpPr>
        <p:spPr>
          <a:xfrm>
            <a:off x="923493" y="2075070"/>
            <a:ext cx="545211" cy="669036"/>
          </a:xfrm>
          <a:prstGeom prst="rect">
            <a:avLst/>
          </a:prstGeom>
        </p:spPr>
        <p:txBody>
          <a:bodyPr lIns="0" tIns="0" rIns="0" bIns="0" rtlCol="0" anchor="t">
            <a:spAutoFit/>
          </a:bodyPr>
          <a:lstStyle/>
          <a:p>
            <a:pPr algn="ctr">
              <a:lnSpc>
                <a:spcPts val="5652"/>
              </a:lnSpc>
            </a:pPr>
            <a:r>
              <a:rPr lang="en-US" sz="3600" spc="-89">
                <a:solidFill>
                  <a:srgbClr val="FFFFFF"/>
                </a:solidFill>
                <a:latin typeface="Canva Sans Display"/>
              </a:rPr>
              <a:t>A</a:t>
            </a:r>
          </a:p>
        </p:txBody>
      </p:sp>
      <p:sp>
        <p:nvSpPr>
          <p:cNvPr id="7" name="Rectangle: Rounded Corners 6">
            <a:extLst>
              <a:ext uri="{FF2B5EF4-FFF2-40B4-BE49-F238E27FC236}">
                <a16:creationId xmlns:a16="http://schemas.microsoft.com/office/drawing/2014/main" id="{70434346-E712-BFA5-353A-70E66D4B914D}"/>
              </a:ext>
            </a:extLst>
          </p:cNvPr>
          <p:cNvSpPr/>
          <p:nvPr/>
        </p:nvSpPr>
        <p:spPr>
          <a:xfrm>
            <a:off x="4617720" y="4229100"/>
            <a:ext cx="2011680" cy="775590"/>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5571851"/>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20BC649-291A-236D-1100-1B214F15B234}"/>
              </a:ext>
            </a:extLst>
          </p:cNvPr>
          <p:cNvPicPr>
            <a:picLocks noChangeAspect="1"/>
          </p:cNvPicPr>
          <p:nvPr/>
        </p:nvPicPr>
        <p:blipFill>
          <a:blip r:embed="rId2"/>
          <a:stretch>
            <a:fillRect/>
          </a:stretch>
        </p:blipFill>
        <p:spPr>
          <a:xfrm>
            <a:off x="1038225" y="2781300"/>
            <a:ext cx="10163175" cy="6562725"/>
          </a:xfrm>
          <a:prstGeom prst="rect">
            <a:avLst/>
          </a:prstGeom>
        </p:spPr>
      </p:pic>
      <p:grpSp>
        <p:nvGrpSpPr>
          <p:cNvPr id="2" name="Group 2"/>
          <p:cNvGrpSpPr/>
          <p:nvPr/>
        </p:nvGrpSpPr>
        <p:grpSpPr>
          <a:xfrm>
            <a:off x="146538" y="146538"/>
            <a:ext cx="882162" cy="88216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grpSp>
      <p:sp>
        <p:nvSpPr>
          <p:cNvPr id="7" name="TextBox 7"/>
          <p:cNvSpPr txBox="1"/>
          <p:nvPr/>
        </p:nvSpPr>
        <p:spPr>
          <a:xfrm>
            <a:off x="276113" y="133238"/>
            <a:ext cx="623012" cy="765887"/>
          </a:xfrm>
          <a:prstGeom prst="rect">
            <a:avLst/>
          </a:prstGeom>
        </p:spPr>
        <p:txBody>
          <a:bodyPr lIns="0" tIns="0" rIns="0" bIns="0" rtlCol="0" anchor="t">
            <a:spAutoFit/>
          </a:bodyPr>
          <a:lstStyle/>
          <a:p>
            <a:pPr algn="ctr">
              <a:lnSpc>
                <a:spcPts val="6458"/>
              </a:lnSpc>
            </a:pPr>
            <a:r>
              <a:rPr lang="en-US" sz="4113" spc="-102">
                <a:solidFill>
                  <a:srgbClr val="FFFFFF"/>
                </a:solidFill>
                <a:latin typeface="Canva Sans Display"/>
              </a:rPr>
              <a:t>4</a:t>
            </a:r>
          </a:p>
        </p:txBody>
      </p:sp>
      <p:sp>
        <p:nvSpPr>
          <p:cNvPr id="8" name="TextBox 8"/>
          <p:cNvSpPr txBox="1"/>
          <p:nvPr/>
        </p:nvSpPr>
        <p:spPr>
          <a:xfrm>
            <a:off x="2209800" y="1260038"/>
            <a:ext cx="15011400" cy="1292662"/>
          </a:xfrm>
          <a:prstGeom prst="rect">
            <a:avLst/>
          </a:prstGeom>
        </p:spPr>
        <p:txBody>
          <a:bodyPr wrap="square" lIns="0" tIns="0" rIns="0" bIns="0" rtlCol="0" anchor="t">
            <a:spAutoFit/>
          </a:bodyPr>
          <a:lstStyle/>
          <a:p>
            <a:pPr algn="l"/>
            <a:r>
              <a:rPr lang="en-US" sz="4200" spc="-105" dirty="0">
                <a:solidFill>
                  <a:srgbClr val="0B3A7F"/>
                </a:solidFill>
                <a:latin typeface="Canva Sans Display"/>
              </a:rPr>
              <a:t>Your options appear on the left, and your selections appear on the right.</a:t>
            </a:r>
          </a:p>
        </p:txBody>
      </p:sp>
      <p:sp>
        <p:nvSpPr>
          <p:cNvPr id="11" name="TextBox 11"/>
          <p:cNvSpPr txBox="1"/>
          <p:nvPr/>
        </p:nvSpPr>
        <p:spPr>
          <a:xfrm>
            <a:off x="1298156" y="-382664"/>
            <a:ext cx="13233936" cy="1454791"/>
          </a:xfrm>
          <a:prstGeom prst="rect">
            <a:avLst/>
          </a:prstGeom>
        </p:spPr>
        <p:txBody>
          <a:bodyPr lIns="0" tIns="0" rIns="0" bIns="0" rtlCol="0" anchor="t">
            <a:spAutoFit/>
          </a:bodyPr>
          <a:lstStyle/>
          <a:p>
            <a:pPr>
              <a:lnSpc>
                <a:spcPts val="12799"/>
              </a:lnSpc>
              <a:spcBef>
                <a:spcPct val="0"/>
              </a:spcBef>
            </a:pPr>
            <a:r>
              <a:rPr lang="en-US" sz="6160" spc="-159" dirty="0">
                <a:solidFill>
                  <a:srgbClr val="0B3A7F"/>
                </a:solidFill>
                <a:latin typeface="Montserrat" panose="00000500000000000000" pitchFamily="2" charset="0"/>
              </a:rPr>
              <a:t>Selecting the organisms</a:t>
            </a:r>
          </a:p>
        </p:txBody>
      </p:sp>
      <p:grpSp>
        <p:nvGrpSpPr>
          <p:cNvPr id="12" name="Group 12"/>
          <p:cNvGrpSpPr/>
          <p:nvPr/>
        </p:nvGrpSpPr>
        <p:grpSpPr>
          <a:xfrm>
            <a:off x="1028700" y="1270634"/>
            <a:ext cx="771999" cy="771999"/>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p>
          </p:txBody>
        </p:sp>
      </p:grpSp>
      <p:sp>
        <p:nvSpPr>
          <p:cNvPr id="14" name="TextBox 14"/>
          <p:cNvSpPr txBox="1"/>
          <p:nvPr/>
        </p:nvSpPr>
        <p:spPr>
          <a:xfrm>
            <a:off x="1142094" y="1260203"/>
            <a:ext cx="545211" cy="669036"/>
          </a:xfrm>
          <a:prstGeom prst="rect">
            <a:avLst/>
          </a:prstGeom>
        </p:spPr>
        <p:txBody>
          <a:bodyPr lIns="0" tIns="0" rIns="0" bIns="0" rtlCol="0" anchor="t">
            <a:spAutoFit/>
          </a:bodyPr>
          <a:lstStyle/>
          <a:p>
            <a:pPr algn="ctr">
              <a:lnSpc>
                <a:spcPts val="5652"/>
              </a:lnSpc>
            </a:pPr>
            <a:r>
              <a:rPr lang="en-US" sz="3600" spc="-89">
                <a:solidFill>
                  <a:srgbClr val="FFFFFF"/>
                </a:solidFill>
                <a:latin typeface="Canva Sans Display"/>
              </a:rPr>
              <a:t>A</a:t>
            </a:r>
          </a:p>
        </p:txBody>
      </p:sp>
      <p:sp>
        <p:nvSpPr>
          <p:cNvPr id="15" name="TextBox 4">
            <a:extLst>
              <a:ext uri="{FF2B5EF4-FFF2-40B4-BE49-F238E27FC236}">
                <a16:creationId xmlns:a16="http://schemas.microsoft.com/office/drawing/2014/main" id="{07ABC9A4-2E86-9F06-EB4E-4DC08005FC67}"/>
              </a:ext>
            </a:extLst>
          </p:cNvPr>
          <p:cNvSpPr txBox="1"/>
          <p:nvPr/>
        </p:nvSpPr>
        <p:spPr>
          <a:xfrm>
            <a:off x="11600003" y="2870612"/>
            <a:ext cx="6840397" cy="4330288"/>
          </a:xfrm>
          <a:prstGeom prst="rect">
            <a:avLst/>
          </a:prstGeom>
        </p:spPr>
        <p:txBody>
          <a:bodyPr lIns="0" tIns="0" rIns="0" bIns="0" rtlCol="0" anchor="t">
            <a:spAutoFit/>
          </a:bodyPr>
          <a:lstStyle/>
          <a:p>
            <a:pPr marL="457200" indent="-457200" algn="l">
              <a:lnSpc>
                <a:spcPts val="4936"/>
              </a:lnSpc>
              <a:buFont typeface="Arial" panose="020B0604020202020204" pitchFamily="34" charset="0"/>
              <a:buChar char="•"/>
            </a:pPr>
            <a:r>
              <a:rPr lang="en-US" sz="2800" spc="-7" dirty="0">
                <a:solidFill>
                  <a:srgbClr val="0B3A7F"/>
                </a:solidFill>
                <a:latin typeface="Montserrat"/>
              </a:rPr>
              <a:t>If you know the code, enter the code, and hit Enter.</a:t>
            </a:r>
          </a:p>
          <a:p>
            <a:pPr marL="457200" indent="-457200" algn="l">
              <a:lnSpc>
                <a:spcPts val="4936"/>
              </a:lnSpc>
              <a:buFont typeface="Arial" panose="020B0604020202020204" pitchFamily="34" charset="0"/>
              <a:buChar char="•"/>
            </a:pPr>
            <a:r>
              <a:rPr lang="en-US" sz="2800" spc="-7" dirty="0">
                <a:solidFill>
                  <a:srgbClr val="0B3A7F"/>
                </a:solidFill>
                <a:latin typeface="Montserrat"/>
              </a:rPr>
              <a:t>You can click on the organism on the left and click on the Right Arrow.</a:t>
            </a:r>
          </a:p>
          <a:p>
            <a:pPr marL="457200" indent="-457200" algn="l">
              <a:lnSpc>
                <a:spcPts val="4936"/>
              </a:lnSpc>
              <a:buFont typeface="Arial" panose="020B0604020202020204" pitchFamily="34" charset="0"/>
              <a:buChar char="•"/>
            </a:pPr>
            <a:r>
              <a:rPr lang="en-US" sz="2800" spc="-7" dirty="0">
                <a:solidFill>
                  <a:srgbClr val="0B3A7F"/>
                </a:solidFill>
                <a:latin typeface="Montserrat"/>
              </a:rPr>
              <a:t>You can double-click on the organism on the left.</a:t>
            </a:r>
          </a:p>
        </p:txBody>
      </p:sp>
      <p:sp>
        <p:nvSpPr>
          <p:cNvPr id="20" name="Rectangle: Rounded Corners 19">
            <a:extLst>
              <a:ext uri="{FF2B5EF4-FFF2-40B4-BE49-F238E27FC236}">
                <a16:creationId xmlns:a16="http://schemas.microsoft.com/office/drawing/2014/main" id="{DB7C0B5D-CECE-84A9-EB1A-7705D3884448}"/>
              </a:ext>
            </a:extLst>
          </p:cNvPr>
          <p:cNvSpPr/>
          <p:nvPr/>
        </p:nvSpPr>
        <p:spPr>
          <a:xfrm>
            <a:off x="6233451" y="6016190"/>
            <a:ext cx="853149" cy="1032310"/>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627805"/>
      </p:ext>
    </p:extLst>
  </p:cSld>
  <p:clrMapOvr>
    <a:masterClrMapping/>
  </p:clrMapOvr>
  <p:transition>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801</TotalTime>
  <Words>2715</Words>
  <Application>Microsoft Office PowerPoint</Application>
  <PresentationFormat>Custom</PresentationFormat>
  <Paragraphs>376</Paragraphs>
  <Slides>67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Calibri</vt:lpstr>
      <vt:lpstr>Arial</vt:lpstr>
      <vt:lpstr>Canva Sans Display</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Data analysis - Overview of features</dc:title>
  <dc:creator>John Stelling</dc:creator>
  <cp:lastModifiedBy>John Stelling</cp:lastModifiedBy>
  <cp:revision>4</cp:revision>
  <dcterms:created xsi:type="dcterms:W3CDTF">2006-08-16T00:00:00Z</dcterms:created>
  <dcterms:modified xsi:type="dcterms:W3CDTF">2023-11-11T23:53:02Z</dcterms:modified>
  <dc:identifier>DAFpkSJVDS0</dc:identifier>
</cp:coreProperties>
</file>